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Reminders of async/await gotchas, expecting an exception, hard-coding error message in that too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Shape 258"/>
          <p:cNvSpPr/>
          <p:nvPr>
            <p:ph type="sldImg"/>
          </p:nvPr>
        </p:nvSpPr>
        <p:spPr>
          <a:prstGeom prst="rect">
            <a:avLst/>
          </a:prstGeom>
        </p:spPr>
        <p:txBody>
          <a:bodyPr/>
          <a:lstStyle/>
          <a:p>
            <a:pPr/>
          </a:p>
        </p:txBody>
      </p:sp>
      <p:sp>
        <p:nvSpPr>
          <p:cNvPr id="259" name="Shape 259"/>
          <p:cNvSpPr/>
          <p:nvPr>
            <p:ph type="body" sz="quarter" idx="1"/>
          </p:nvPr>
        </p:nvSpPr>
        <p:spPr>
          <a:prstGeom prst="rect">
            <a:avLst/>
          </a:prstGeom>
        </p:spPr>
        <p:txBody>
          <a:bodyPr/>
          <a:lstStyle/>
          <a:p>
            <a:pPr/>
            <a:r>
              <a:t>If programmers spend time “cleaning up the code”, then that’s less time spent implementing required functionality - and the schedule is slipping as it is!</a:t>
            </a:r>
          </a:p>
          <a:p>
            <a:pPr/>
            <a:r>
              <a:t>Refactoring can break code that previously worked</a:t>
            </a:r>
          </a:p>
          <a:p>
            <a:pPr/>
          </a:p>
          <a:p>
            <a:pPr/>
            <a:r>
              <a:t>Refactoring needs to be systematic, incremental, and safe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If new OS, new version of Python, new Twilio library, whatever comes out, should we upgrade?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Author of many works on software engineering methodology, including the seminal text on refactoring. Not inventor of refactoring by any means, but an evangelist for refactoring and related development methodologies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a:r>
              <a:t>Characteristics that might be improved: Maintainability: Easier to read and understand, Easier to (further) modify, Easier to integrate, Easier to test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marL="228600" indent="-228600" defTabSz="584200">
              <a:lnSpc>
                <a:spcPct val="100000"/>
              </a:lnSpc>
              <a:buSzPct val="100000"/>
              <a:buChar char="•"/>
              <a:defRPr sz="1600">
                <a:latin typeface="Lucida Grande"/>
                <a:ea typeface="Lucida Grande"/>
                <a:cs typeface="Lucida Grande"/>
                <a:sym typeface="Lucida Grande"/>
              </a:defRPr>
            </a:pPr>
            <a:r>
              <a:t>A disciplined technique for restructuring an existing body of code, altering its internal structure without changing its external behavior</a:t>
            </a:r>
          </a:p>
          <a:p>
            <a:pPr marL="228600" indent="-228600" defTabSz="584200">
              <a:lnSpc>
                <a:spcPct val="100000"/>
              </a:lnSpc>
              <a:buSzPct val="100000"/>
              <a:buChar char="•"/>
              <a:defRPr sz="1600">
                <a:latin typeface="Lucida Grande"/>
                <a:ea typeface="Lucida Grande"/>
                <a:cs typeface="Lucida Grande"/>
                <a:sym typeface="Lucida Grande"/>
              </a:defRPr>
            </a:pPr>
            <a:r>
              <a:t>Series of small behavior-preserving transformations</a:t>
            </a:r>
          </a:p>
          <a:p>
            <a:pPr marL="228600" indent="-228600" defTabSz="584200">
              <a:lnSpc>
                <a:spcPct val="100000"/>
              </a:lnSpc>
              <a:buSzPct val="100000"/>
              <a:buChar char="•"/>
              <a:defRPr sz="1600">
                <a:latin typeface="Lucida Grande"/>
                <a:ea typeface="Lucida Grande"/>
                <a:cs typeface="Lucida Grande"/>
                <a:sym typeface="Lucida Grande"/>
              </a:defRPr>
            </a:pPr>
            <a:r>
              <a:t>Each transformation does little, but a sequence of transformations can produce a significant restructuring</a:t>
            </a:r>
          </a:p>
          <a:p>
            <a:pPr marL="228600" indent="-228600" defTabSz="584200">
              <a:lnSpc>
                <a:spcPct val="100000"/>
              </a:lnSpc>
              <a:buSzPct val="100000"/>
              <a:buChar char="•"/>
              <a:defRPr sz="1600">
                <a:latin typeface="Lucida Grande"/>
                <a:ea typeface="Lucida Grande"/>
                <a:cs typeface="Lucida Grande"/>
                <a:sym typeface="Lucida Grande"/>
              </a:defRPr>
            </a:pPr>
            <a:r>
              <a:t>Since each refactoring is small, it's less likely to go wrong</a:t>
            </a:r>
          </a:p>
          <a:p>
            <a:pPr marL="228600" indent="-228600" defTabSz="584200">
              <a:lnSpc>
                <a:spcPct val="100000"/>
              </a:lnSpc>
              <a:buSzPct val="100000"/>
              <a:buChar char="•"/>
              <a:defRPr sz="1600">
                <a:latin typeface="Lucida Grande"/>
                <a:ea typeface="Lucida Grande"/>
                <a:cs typeface="Lucida Grande"/>
                <a:sym typeface="Lucida Grande"/>
              </a:defRPr>
            </a:pPr>
            <a:r>
              <a:t>The system is also kept fully working after each small refactoring (via regression testing), reducing the chances that a system can get seriously broken during the restructuring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hape 212"/>
          <p:cNvSpPr/>
          <p:nvPr>
            <p:ph type="sldImg"/>
          </p:nvPr>
        </p:nvSpPr>
        <p:spPr>
          <a:prstGeom prst="rect">
            <a:avLst/>
          </a:prstGeom>
        </p:spPr>
        <p:txBody>
          <a:bodyPr/>
          <a:lstStyle/>
          <a:p>
            <a:pPr/>
          </a:p>
        </p:txBody>
      </p:sp>
      <p:sp>
        <p:nvSpPr>
          <p:cNvPr id="213" name="Shape 213"/>
          <p:cNvSpPr/>
          <p:nvPr>
            <p:ph type="body" sz="quarter" idx="1"/>
          </p:nvPr>
        </p:nvSpPr>
        <p:spPr>
          <a:prstGeom prst="rect">
            <a:avLst/>
          </a:prstGeom>
        </p:spPr>
        <p:txBody>
          <a:bodyPr/>
          <a:lstStyle/>
          <a:p>
            <a:pPr/>
            <a:r>
              <a:t>When you add new functionality</a:t>
            </a:r>
          </a:p>
          <a:p>
            <a:pPr/>
            <a:r>
              <a:t>	Do it before you add the new function, to make it easier to add the function</a:t>
            </a:r>
          </a:p>
          <a:p>
            <a:pPr/>
            <a:r>
              <a:t>	Or do it after you add the function, to clean up the code including that function</a:t>
            </a:r>
          </a:p>
          <a:p>
            <a:pPr/>
            <a:r>
              <a:t>When you need to fix a bug</a:t>
            </a:r>
          </a:p>
          <a:p>
            <a:pPr/>
            <a:r>
              <a:t>As you do a code review</a:t>
            </a:r>
          </a:p>
          <a:p>
            <a:pPr/>
            <a:r>
              <a:t>Whenever…</a:t>
            </a:r>
          </a:p>
          <a:p>
            <a:pPr/>
          </a:p>
          <a:p>
            <a:pPr/>
            <a:r>
              <a:t>The idea behind refactoring is to acknowledge that it will be difficult to get a design right the first time</a:t>
            </a:r>
          </a:p>
          <a:p>
            <a:pPr/>
            <a:r>
              <a:t>And as a program’s requirements change, the design may need to change</a:t>
            </a:r>
          </a:p>
          <a:p>
            <a:pPr/>
            <a:r>
              <a:t>It is notoriously difficult (impossible?) to design for all possible changes a priori</a:t>
            </a:r>
          </a:p>
          <a:p>
            <a:pPr/>
            <a:r>
              <a:t>And as agile programming proponents say, “You aren’t gonna need it” – but what if later you do?</a:t>
            </a:r>
          </a:p>
          <a:p>
            <a:pPr/>
            <a:r>
              <a:t>Refactoring provides techniques for evolving the design in small incremental steps</a:t>
            </a:r>
          </a:p>
          <a:p>
            <a:pPr/>
            <a:r>
              <a:t>Technical debt: The project’s requirements are constantly changing and at some point it may become obvious that parts of the code are obsolete, have become cumbersome, and must be redesigned to meet new requirements. On the other hand, the project’s programmers are writing new code every day that works with the obsolete parts. Therefore, the longer refactoring is delayed, the more dependent code will have to be reworked in the future.</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Sadly, however, naming is one of the two hardest things in programming. So, perhaps the most common refactorings we do are the renames: Change Function Declaration (124) (to rename a function), Rename Variable (137), and Rename Field (244). People are often afraid to rename things, thinking it’s not worth the trouble, but a good name can save hours of puzzled incomprehension in the future.</a:t>
            </a:r>
          </a:p>
          <a:p>
            <a:pPr/>
          </a:p>
          <a:p>
            <a:pPr/>
            <a:r>
              <a:t>Renaming is not just an exercise in changing names. When you can’t think of a good name for something, it’s often a sign of a deeper design malaise. Puzzling over a tricky name has often led us to significant simplifications to our code.</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hape 228"/>
          <p:cNvSpPr/>
          <p:nvPr>
            <p:ph type="sldImg"/>
          </p:nvPr>
        </p:nvSpPr>
        <p:spPr>
          <a:prstGeom prst="rect">
            <a:avLst/>
          </a:prstGeom>
        </p:spPr>
        <p:txBody>
          <a:bodyPr/>
          <a:lstStyle/>
          <a:p>
            <a:pPr/>
          </a:p>
        </p:txBody>
      </p:sp>
      <p:sp>
        <p:nvSpPr>
          <p:cNvPr id="229" name="Shape 229"/>
          <p:cNvSpPr/>
          <p:nvPr>
            <p:ph type="body" sz="quarter" idx="1"/>
          </p:nvPr>
        </p:nvSpPr>
        <p:spPr>
          <a:prstGeom prst="rect">
            <a:avLst/>
          </a:prstGeom>
        </p:spPr>
        <p:txBody>
          <a:bodyPr/>
          <a:lstStyle/>
          <a:p>
            <a:pPr/>
            <a:r>
              <a:t>Shotgun surgery is similar to divergent change but is the opposite. You whiff this when, every time you make a change, you have to make a lot of little edits to a lot of different classes.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241"/>
          <p:cNvSpPr/>
          <p:nvPr>
            <p:ph type="sldImg"/>
          </p:nvPr>
        </p:nvSpPr>
        <p:spPr>
          <a:prstGeom prst="rect">
            <a:avLst/>
          </a:prstGeom>
        </p:spPr>
        <p:txBody>
          <a:bodyPr/>
          <a:lstStyle/>
          <a:p>
            <a:pPr/>
          </a:p>
        </p:txBody>
      </p:sp>
      <p:sp>
        <p:nvSpPr>
          <p:cNvPr id="242" name="Shape 242"/>
          <p:cNvSpPr/>
          <p:nvPr>
            <p:ph type="body" sz="quarter" idx="1"/>
          </p:nvPr>
        </p:nvSpPr>
        <p:spPr>
          <a:prstGeom prst="rect">
            <a:avLst/>
          </a:prstGeom>
        </p:spPr>
        <p:txBody>
          <a:bodyPr/>
          <a:lstStyle/>
          <a:p>
            <a:pPr marL="228600" indent="-228600" defTabSz="584200">
              <a:lnSpc>
                <a:spcPct val="100000"/>
              </a:lnSpc>
              <a:buSzPct val="100000"/>
              <a:buChar char="•"/>
              <a:defRPr>
                <a:latin typeface="Lucida Grande"/>
                <a:ea typeface="Lucida Grande"/>
                <a:cs typeface="Lucida Grande"/>
                <a:sym typeface="Lucida Grande"/>
              </a:defRPr>
            </a:pPr>
            <a:r>
              <a:t>some examples of widely used refactorings that are “local” in scope</a:t>
            </a:r>
          </a:p>
          <a:p>
            <a:pPr marL="228600" indent="-228600" defTabSz="584200">
              <a:lnSpc>
                <a:spcPct val="100000"/>
              </a:lnSpc>
              <a:buSzPct val="100000"/>
              <a:buChar char="•"/>
              <a:defRPr>
                <a:latin typeface="Lucida Grande"/>
                <a:ea typeface="Lucida Grande"/>
                <a:cs typeface="Lucida Grande"/>
                <a:sym typeface="Lucida Grande"/>
              </a:defRPr>
            </a:pPr>
            <a:r>
              <a:t>useful for restructuring methods</a:t>
            </a:r>
          </a:p>
          <a:p>
            <a:pPr marL="228600" indent="-228600" defTabSz="584200">
              <a:lnSpc>
                <a:spcPct val="100000"/>
              </a:lnSpc>
              <a:buSzPct val="100000"/>
              <a:buChar char="•"/>
              <a:defRPr>
                <a:latin typeface="Lucida Grande"/>
                <a:ea typeface="Lucida Grande"/>
                <a:cs typeface="Lucida Grande"/>
                <a:sym typeface="Lucida Grande"/>
              </a:defRPr>
            </a:pPr>
            <a:r>
              <a:t>We already talked about bad names and duplicate code. We would fix these smells by applying refactoring rename and extract method, resp</a:t>
            </a:r>
          </a:p>
          <a:p>
            <a:pPr marL="228600" indent="-228600" defTabSz="584200">
              <a:lnSpc>
                <a:spcPct val="100000"/>
              </a:lnSpc>
              <a:buSzPct val="100000"/>
              <a:buChar char="•"/>
              <a:defRPr>
                <a:latin typeface="Lucida Grande"/>
                <a:ea typeface="Lucida Grande"/>
                <a:cs typeface="Lucida Grande"/>
                <a:sym typeface="Lucida Grande"/>
              </a:defRPr>
            </a:pPr>
            <a:r>
              <a:t>Inline method is inverse: when you want to go fold a method back into another</a:t>
            </a:r>
          </a:p>
          <a:p>
            <a:pPr marL="228600" indent="-228600" defTabSz="584200">
              <a:lnSpc>
                <a:spcPct val="100000"/>
              </a:lnSpc>
              <a:buSzPct val="100000"/>
              <a:buChar char="•"/>
              <a:defRPr>
                <a:latin typeface="Lucida Grande"/>
                <a:ea typeface="Lucida Grande"/>
                <a:cs typeface="Lucida Grande"/>
                <a:sym typeface="Lucida Grande"/>
              </a:defRPr>
            </a:pPr>
            <a:r>
              <a:t>Extract local variable is like extract method, but what you might do with just an expression, so that a big expression can be more manageable</a:t>
            </a:r>
          </a:p>
          <a:p>
            <a:pPr marL="228600" indent="-228600" defTabSz="584200">
              <a:lnSpc>
                <a:spcPct val="100000"/>
              </a:lnSpc>
              <a:buSzPct val="100000"/>
              <a:buChar char="•"/>
              <a:defRPr>
                <a:latin typeface="Lucida Grande"/>
                <a:ea typeface="Lucida Grande"/>
                <a:cs typeface="Lucida Grande"/>
                <a:sym typeface="Lucida Grande"/>
              </a:defRPr>
            </a:pPr>
            <a:r>
              <a:t>Again, inline local is the inverse: eliminating a local variable that is maybe superfluous</a:t>
            </a:r>
          </a:p>
          <a:p>
            <a:pPr marL="228600" indent="-228600" defTabSz="584200">
              <a:lnSpc>
                <a:spcPct val="100000"/>
              </a:lnSpc>
              <a:buSzPct val="100000"/>
              <a:buChar char="•"/>
              <a:defRPr>
                <a:latin typeface="Lucida Grande"/>
                <a:ea typeface="Lucida Grande"/>
                <a:cs typeface="Lucida Grande"/>
                <a:sym typeface="Lucida Grande"/>
              </a:defRPr>
            </a:pPr>
            <a:r>
              <a:t>Change function declaration lets us adapt the order of parameters on a method</a:t>
            </a:r>
          </a:p>
          <a:p>
            <a:pPr marL="279400" indent="-279400" defTabSz="584200">
              <a:lnSpc>
                <a:spcPct val="100000"/>
              </a:lnSpc>
              <a:buSzPct val="123000"/>
              <a:buChar char="•"/>
              <a:defRPr>
                <a:latin typeface="Lucida Grande"/>
                <a:ea typeface="Lucida Grande"/>
                <a:cs typeface="Lucida Grande"/>
                <a:sym typeface="Lucida Grande"/>
              </a:defRPr>
            </a:pPr>
            <a:r>
              <a:t>encapsulate a field replaces direct field accesses with getters/setters, and </a:t>
            </a:r>
          </a:p>
          <a:p>
            <a:pPr marL="279400" indent="-279400" defTabSz="584200">
              <a:lnSpc>
                <a:spcPct val="100000"/>
              </a:lnSpc>
              <a:buSzPct val="123000"/>
              <a:buChar char="•"/>
              <a:defRPr>
                <a:latin typeface="Lucida Grande"/>
                <a:ea typeface="Lucida Grande"/>
                <a:cs typeface="Lucida Grande"/>
                <a:sym typeface="Lucida Grande"/>
              </a:defRPr>
            </a:pPr>
            <a:r>
              <a:t>Convert local to field creates a field with the specified scope to replace a local variable.</a:t>
            </a:r>
          </a:p>
          <a:p>
            <a:pPr marL="279400" indent="-279400" defTabSz="584200">
              <a:lnSpc>
                <a:spcPct val="100000"/>
              </a:lnSpc>
              <a:buSzPct val="123000"/>
              <a:buChar char="•"/>
              <a:defRPr>
                <a:latin typeface="Lucida Grande"/>
                <a:ea typeface="Lucida Grande"/>
                <a:cs typeface="Lucida Grande"/>
                <a:sym typeface="Lucida Grande"/>
              </a:defRPr>
            </a:pPr>
            <a:r>
              <a:t>These are just a few of the hundreds of refactorings in Fowler’s 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refactorings for changing the class hierarchy and/or the types of declarations of variables and fields</a:t>
            </a:r>
          </a:p>
          <a:p>
            <a:pPr/>
            <a:r>
              <a:t>purpose is to make designs more flexible, e.g., by facilitating the introduction of design patterns </a:t>
            </a:r>
          </a:p>
          <a:p>
            <a:pPr/>
          </a:p>
          <a:p>
            <a:pPr/>
            <a:r>
              <a:t>Way, way more refactoring than this. Again, over a hundred. What’s most useful is often what’s automated…</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hape 2"/>
          <p:cNvSpPr/>
          <p:nvPr/>
        </p:nvSpPr>
        <p:spPr>
          <a:xfrm>
            <a:off x="3962397" y="2975343"/>
            <a:ext cx="16459204" cy="1"/>
          </a:xfrm>
          <a:prstGeom prst="line">
            <a:avLst/>
          </a:prstGeom>
          <a:ln w="25400">
            <a:solidFill>
              <a:srgbClr val="E2E1DE"/>
            </a:solidFill>
          </a:ln>
        </p:spPr>
        <p:txBody>
          <a:bodyPr lIns="64292" tIns="64292" rIns="64292" bIns="64292"/>
          <a:lstStyle/>
          <a:p>
            <a:pPr algn="l" defTabSz="642937">
              <a:defRPr>
                <a:solidFill>
                  <a:srgbClr val="615445"/>
                </a:solidFill>
                <a:latin typeface="Helvetica"/>
                <a:ea typeface="Helvetica"/>
                <a:cs typeface="Helvetica"/>
                <a:sym typeface="Helvetica"/>
              </a:defRPr>
            </a:pPr>
          </a:p>
        </p:txBody>
      </p:sp>
      <p:sp>
        <p:nvSpPr>
          <p:cNvPr id="143" name="Slide Number"/>
          <p:cNvSpPr txBox="1"/>
          <p:nvPr>
            <p:ph type="sldNum" sz="quarter" idx="2"/>
          </p:nvPr>
        </p:nvSpPr>
        <p:spPr>
          <a:xfrm>
            <a:off x="20211132" y="13030603"/>
            <a:ext cx="210469" cy="215901"/>
          </a:xfrm>
          <a:prstGeom prst="rect">
            <a:avLst/>
          </a:prstGeom>
        </p:spPr>
        <p:txBody>
          <a:bodyPr lIns="0" tIns="0" rIns="0" bIns="0" anchor="ctr"/>
          <a:lstStyle>
            <a:lvl1pPr algn="r" defTabSz="642937">
              <a:defRPr b="1" sz="1400">
                <a:solidFill>
                  <a:srgbClr val="CC0000"/>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0" name="Slide Title"/>
          <p:cNvSpPr txBox="1"/>
          <p:nvPr>
            <p:ph type="title" hasCustomPrompt="1"/>
          </p:nvPr>
        </p:nvSpPr>
        <p:spPr>
          <a:prstGeom prst="rect">
            <a:avLst/>
          </a:prstGeom>
        </p:spPr>
        <p:txBody>
          <a:bodyPr/>
          <a:lstStyle>
            <a:lvl1pPr>
              <a:defRPr>
                <a:solidFill>
                  <a:srgbClr val="000000"/>
                </a:solidFill>
              </a:defRPr>
            </a:lvl1pPr>
          </a:lstStyle>
          <a:p>
            <a:pPr/>
            <a:r>
              <a:t>Slide Title</a:t>
            </a:r>
          </a:p>
        </p:txBody>
      </p:sp>
      <p:sp>
        <p:nvSpPr>
          <p:cNvPr id="151"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1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lvl1pPr>
              <a:defRPr>
                <a:solidFill>
                  <a:srgbClr val="000000"/>
                </a:solidFill>
              </a:defRPr>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lvl1pPr>
              <a:defRPr>
                <a:solidFill>
                  <a:srgbClr val="000000"/>
                </a:solidFill>
              </a:defRPr>
            </a:lvl1p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lvl1pPr>
              <a:defRPr>
                <a:solidFill>
                  <a:srgbClr val="000000"/>
                </a:solidFill>
              </a:defRPr>
            </a:lvl1p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learning.oreilly.com/library/view/refactoring-improving-the/9780134757681/ch03.xhtml#ch03lev1sec1" TargetMode="External"/><Relationship Id="rId3" Type="http://schemas.openxmlformats.org/officeDocument/2006/relationships/hyperlink" Target="https://learning.oreilly.com/library/view/refactoring-improving-the/9780134757681/ch03.xhtml#ch03lev1sec2" TargetMode="External"/><Relationship Id="rId4" Type="http://schemas.openxmlformats.org/officeDocument/2006/relationships/hyperlink" Target="https://learning.oreilly.com/library/view/refactoring-improving-the/9780134757681/ch03.xhtml#ch03lev1sec3" TargetMode="External"/><Relationship Id="rId5" Type="http://schemas.openxmlformats.org/officeDocument/2006/relationships/hyperlink" Target="https://learning.oreilly.com/library/view/refactoring-improving-the/9780134757681/ch03.xhtml#ch03lev1sec4" TargetMode="External"/><Relationship Id="rId6" Type="http://schemas.openxmlformats.org/officeDocument/2006/relationships/hyperlink" Target="https://learning.oreilly.com/library/view/refactoring-improving-the/9780134757681/ch03.xhtml#ch03lev1sec5" TargetMode="External"/><Relationship Id="rId7" Type="http://schemas.openxmlformats.org/officeDocument/2006/relationships/hyperlink" Target="https://learning.oreilly.com/library/view/refactoring-improving-the/9780134757681/ch03.xhtml#ch03lev1sec6" TargetMode="External"/><Relationship Id="rId8" Type="http://schemas.openxmlformats.org/officeDocument/2006/relationships/hyperlink" Target="https://learning.oreilly.com/library/view/refactoring-improving-the/9780134757681/ch03.xhtml#ch03lev1sec7" TargetMode="External"/><Relationship Id="rId9" Type="http://schemas.openxmlformats.org/officeDocument/2006/relationships/hyperlink" Target="https://learning.oreilly.com/library/view/refactoring-improving-the/9780134757681/ch03.xhtml#ch03lev1sec8" TargetMode="External"/><Relationship Id="rId10" Type="http://schemas.openxmlformats.org/officeDocument/2006/relationships/hyperlink" Target="https://learning.oreilly.com/library/view/refactoring-improving-the/9780134757681/ch03.xhtml#ch03lev1sec9" TargetMode="External"/><Relationship Id="rId11" Type="http://schemas.openxmlformats.org/officeDocument/2006/relationships/hyperlink" Target="https://learning.oreilly.com/library/view/refactoring-improving-the/9780134757681/ch03.xhtml#ch03lev1sec10" TargetMode="External"/><Relationship Id="rId12" Type="http://schemas.openxmlformats.org/officeDocument/2006/relationships/hyperlink" Target="https://learning.oreilly.com/library/view/refactoring-improving-the/9780134757681/ch03.xhtml#ch03lev1sec11" TargetMode="External"/><Relationship Id="rId13" Type="http://schemas.openxmlformats.org/officeDocument/2006/relationships/hyperlink" Target="https://learning.oreilly.com/library/view/refactoring-improving-the/9780134757681/ch03.xhtml#ch03lev1sec12" TargetMode="External"/><Relationship Id="rId14" Type="http://schemas.openxmlformats.org/officeDocument/2006/relationships/hyperlink" Target="https://learning.oreilly.com/library/view/refactoring-improving-the/9780134757681/ch03.xhtml#ch03lev1sec13" TargetMode="External"/><Relationship Id="rId15" Type="http://schemas.openxmlformats.org/officeDocument/2006/relationships/hyperlink" Target="https://learning.oreilly.com/library/view/refactoring-improving-the/9780134757681/ch03.xhtml#ch03lev1sec14" TargetMode="External"/><Relationship Id="rId16" Type="http://schemas.openxmlformats.org/officeDocument/2006/relationships/hyperlink" Target="https://learning.oreilly.com/library/view/refactoring-improving-the/9780134757681/ch03.xhtml#ch03lev1sec15" TargetMode="External"/><Relationship Id="rId17" Type="http://schemas.openxmlformats.org/officeDocument/2006/relationships/hyperlink" Target="https://learning.oreilly.com/library/view/refactoring-improving-the/9780134757681/ch03.xhtml#ch03lev1sec16" TargetMode="External"/><Relationship Id="rId18" Type="http://schemas.openxmlformats.org/officeDocument/2006/relationships/hyperlink" Target="https://learning.oreilly.com/library/view/refactoring-improving-the/9780134757681/ch03.xhtml#ch03lev1sec17" TargetMode="External"/><Relationship Id="rId19" Type="http://schemas.openxmlformats.org/officeDocument/2006/relationships/hyperlink" Target="https://learning.oreilly.com/library/view/refactoring-improving-the/9780134757681/ch03.xhtml#ch03lev1sec18" TargetMode="External"/><Relationship Id="rId20" Type="http://schemas.openxmlformats.org/officeDocument/2006/relationships/hyperlink" Target="https://learning.oreilly.com/library/view/refactoring-improving-the/9780134757681/ch03.xhtml#ch03lev1sec19" TargetMode="External"/><Relationship Id="rId21" Type="http://schemas.openxmlformats.org/officeDocument/2006/relationships/hyperlink" Target="https://learning.oreilly.com/library/view/refactoring-improving-the/9780134757681/ch03.xhtml#ch03lev1sec20" TargetMode="External"/><Relationship Id="rId22" Type="http://schemas.openxmlformats.org/officeDocument/2006/relationships/hyperlink" Target="https://learning.oreilly.com/library/view/refactoring-improving-the/9780134757681/ch03.xhtml#ch03lev1sec21" TargetMode="External"/><Relationship Id="rId23" Type="http://schemas.openxmlformats.org/officeDocument/2006/relationships/hyperlink" Target="https://learning.oreilly.com/library/view/refactoring-improving-the/9780134757681/ch03.xhtml#ch03lev1sec22" TargetMode="External"/><Relationship Id="rId24" Type="http://schemas.openxmlformats.org/officeDocument/2006/relationships/hyperlink" Target="https://learning.oreilly.com/library/view/refactoring-improving-the/9780134757681/ch03.xhtml#ch03lev1sec23"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hyperlink" Target="https://developer.mozilla.org/en-US/docs/Web/API/WebRTC_API" TargetMode="Externa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vonage.com/" TargetMode="External"/><Relationship Id="rId3" Type="http://schemas.openxmlformats.org/officeDocument/2006/relationships/hyperlink" Target="https://jitsi.org" TargetMode="External"/><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hyperlink" Target="https://www.twilio.com/docs/video/tutorials/understanding-video-rooms" TargetMode="Externa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gif"/><Relationship Id="rId3" Type="http://schemas.openxmlformats.org/officeDocument/2006/relationships/hyperlink" Target="https://www.twilio.com/docs/video/tutorials/using-bandwidth-profile-api"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hyperlink" Target="https://www.twilio.com/docs/video/tutorials/understanding-video-rooms-apis"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twilio.com/docs/video/api/track-subscriptions" TargetMode="External"/><Relationship Id="rId3" Type="http://schemas.openxmlformats.org/officeDocument/2006/relationships/image" Target="../media/image2.g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eativecommons.org/licenses/by-sa/4.0/"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Jonathan Bell, John Boyland, Mitch Wand…"/>
          <p:cNvSpPr txBox="1"/>
          <p:nvPr>
            <p:ph type="body" idx="21"/>
          </p:nvPr>
        </p:nvSpPr>
        <p:spPr>
          <a:xfrm>
            <a:off x="1201340" y="11177783"/>
            <a:ext cx="21971003" cy="1319058"/>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p>
        </p:txBody>
      </p:sp>
      <p:sp>
        <p:nvSpPr>
          <p:cNvPr id="163" name="CS 4530…"/>
          <p:cNvSpPr txBox="1"/>
          <p:nvPr>
            <p:ph type="ctrTitle"/>
          </p:nvPr>
        </p:nvSpPr>
        <p:spPr>
          <a:prstGeom prst="rect">
            <a:avLst/>
          </a:prstGeom>
        </p:spPr>
        <p:txBody>
          <a:bodyPr/>
          <a:lstStyle/>
          <a:p>
            <a:pPr>
              <a:defRPr>
                <a:solidFill>
                  <a:srgbClr val="005493"/>
                </a:solidFill>
              </a:defRPr>
            </a:pPr>
            <a:r>
              <a:t>CS 4530</a:t>
            </a:r>
          </a:p>
          <a:p>
            <a:pPr>
              <a:defRPr>
                <a:solidFill>
                  <a:srgbClr val="005493"/>
                </a:solidFill>
              </a:defRPr>
            </a:pPr>
            <a:r>
              <a:t>Software Engineering</a:t>
            </a:r>
          </a:p>
        </p:txBody>
      </p:sp>
      <p:sp>
        <p:nvSpPr>
          <p:cNvPr id="164" name="Lecture 14 - Analysis/Refactoring; Covey.Town Internals"/>
          <p:cNvSpPr txBox="1"/>
          <p:nvPr>
            <p:ph type="subTitle" sz="quarter" idx="1"/>
          </p:nvPr>
        </p:nvSpPr>
        <p:spPr>
          <a:prstGeom prst="rect">
            <a:avLst/>
          </a:prstGeom>
        </p:spPr>
        <p:txBody>
          <a:bodyPr/>
          <a:lstStyle/>
          <a:p>
            <a:pPr/>
            <a:r>
              <a:t>Lecture 14 - Analysis/Refactoring; Covey.Town Internals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Code Smells"/>
          <p:cNvSpPr txBox="1"/>
          <p:nvPr>
            <p:ph type="title"/>
          </p:nvPr>
        </p:nvSpPr>
        <p:spPr>
          <a:prstGeom prst="rect">
            <a:avLst/>
          </a:prstGeom>
        </p:spPr>
        <p:txBody>
          <a:bodyPr/>
          <a:lstStyle/>
          <a:p>
            <a:pPr/>
            <a:r>
              <a:t>Code Smells</a:t>
            </a:r>
          </a:p>
        </p:txBody>
      </p:sp>
      <p:sp>
        <p:nvSpPr>
          <p:cNvPr id="216" name="Mysterious Nam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Mysterious Name</a:t>
            </a:r>
          </a:p>
        </p:txBody>
      </p:sp>
      <p:sp>
        <p:nvSpPr>
          <p:cNvPr id="217" name="Slide bullet text"/>
          <p:cNvSpPr txBox="1"/>
          <p:nvPr>
            <p:ph type="body" idx="1"/>
          </p:nvPr>
        </p:nvSpPr>
        <p:spPr>
          <a:prstGeom prst="rect">
            <a:avLst/>
          </a:prstGeom>
        </p:spPr>
        <p:txBody>
          <a:bodyPr/>
          <a:lstStyle/>
          <a:p>
            <a:pPr/>
          </a:p>
        </p:txBody>
      </p:sp>
      <p:sp>
        <p:nvSpPr>
          <p:cNvPr id="218" name="“We may fantasize about being International Men of Mystery, but our code needs to be mundane and clear”…"/>
          <p:cNvSpPr txBox="1"/>
          <p:nvPr/>
        </p:nvSpPr>
        <p:spPr>
          <a:xfrm>
            <a:off x="3018829" y="5954201"/>
            <a:ext cx="17047178" cy="358297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638922" indent="-469899" algn="just" defTabSz="2438339">
              <a:lnSpc>
                <a:spcPct val="90000"/>
              </a:lnSpc>
              <a:defRPr spc="-132" sz="6600">
                <a:solidFill>
                  <a:srgbClr val="000000"/>
                </a:solidFill>
                <a:latin typeface="Helvetica Neue Medium"/>
                <a:ea typeface="Helvetica Neue Medium"/>
                <a:cs typeface="Helvetica Neue Medium"/>
                <a:sym typeface="Helvetica Neue Medium"/>
              </a:defRPr>
            </a:pPr>
            <a:r>
              <a:t>“We may fantasize about being International Men of Mystery, but our code needs to be mundane and clear”</a:t>
            </a:r>
          </a:p>
          <a:p>
            <a:pPr marL="638922" indent="-469899" algn="just" defTabSz="2438339">
              <a:lnSpc>
                <a:spcPct val="90000"/>
              </a:lnSpc>
              <a:defRPr spc="-100" sz="5000">
                <a:latin typeface="Helvetica Neue Medium"/>
                <a:ea typeface="Helvetica Neue Medium"/>
                <a:cs typeface="Helvetica Neue Medium"/>
                <a:sym typeface="Helvetica Neue Medium"/>
              </a:defRPr>
            </a:pPr>
            <a:r>
              <a:t>- Martin Fowler on “Mysterious Name”</a:t>
            </a:r>
          </a:p>
        </p:txBody>
      </p:sp>
      <p:sp>
        <p:nvSpPr>
          <p:cNvPr id="219" name="“Refactoring: Improving the Design of Existing Code,” Martin Fowler, 1992"/>
          <p:cNvSpPr txBox="1"/>
          <p:nvPr/>
        </p:nvSpPr>
        <p:spPr>
          <a:xfrm>
            <a:off x="7526413" y="13019441"/>
            <a:ext cx="9331174"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“Refactoring: Improving the Design of Existing Code,” Martin Fowler, 1992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Code Smells"/>
          <p:cNvSpPr txBox="1"/>
          <p:nvPr>
            <p:ph type="title"/>
          </p:nvPr>
        </p:nvSpPr>
        <p:spPr>
          <a:prstGeom prst="rect">
            <a:avLst/>
          </a:prstGeom>
        </p:spPr>
        <p:txBody>
          <a:bodyPr/>
          <a:lstStyle/>
          <a:p>
            <a:pPr/>
            <a:r>
              <a:t>Code Smells</a:t>
            </a:r>
          </a:p>
        </p:txBody>
      </p:sp>
      <p:sp>
        <p:nvSpPr>
          <p:cNvPr id="224" name="Shotgun Surge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Shotgun Surgery</a:t>
            </a:r>
          </a:p>
        </p:txBody>
      </p:sp>
      <p:sp>
        <p:nvSpPr>
          <p:cNvPr id="225" name="Slide bullet text"/>
          <p:cNvSpPr txBox="1"/>
          <p:nvPr>
            <p:ph type="body" idx="1"/>
          </p:nvPr>
        </p:nvSpPr>
        <p:spPr>
          <a:prstGeom prst="rect">
            <a:avLst/>
          </a:prstGeom>
        </p:spPr>
        <p:txBody>
          <a:bodyPr/>
          <a:lstStyle/>
          <a:p>
            <a:pPr/>
          </a:p>
        </p:txBody>
      </p:sp>
      <p:sp>
        <p:nvSpPr>
          <p:cNvPr id="226" name="“When the changes are all over the place, they are hard to find, and it’s easy to miss an important change.”…"/>
          <p:cNvSpPr txBox="1"/>
          <p:nvPr/>
        </p:nvSpPr>
        <p:spPr>
          <a:xfrm>
            <a:off x="3018829" y="5954201"/>
            <a:ext cx="17047178" cy="3582976"/>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marL="638922" indent="-469899" algn="just" defTabSz="2438339">
              <a:lnSpc>
                <a:spcPct val="90000"/>
              </a:lnSpc>
              <a:defRPr spc="-132" sz="6600">
                <a:solidFill>
                  <a:srgbClr val="000000"/>
                </a:solidFill>
                <a:latin typeface="Helvetica Neue Medium"/>
                <a:ea typeface="Helvetica Neue Medium"/>
                <a:cs typeface="Helvetica Neue Medium"/>
                <a:sym typeface="Helvetica Neue Medium"/>
              </a:defRPr>
            </a:pPr>
            <a:r>
              <a:t>“When the changes are all over the place, they are hard to find, and it’s easy to miss an important change.”</a:t>
            </a:r>
          </a:p>
          <a:p>
            <a:pPr marL="638922" indent="-469899" algn="just" defTabSz="2438339">
              <a:lnSpc>
                <a:spcPct val="90000"/>
              </a:lnSpc>
              <a:defRPr spc="-100" sz="5000">
                <a:latin typeface="Helvetica Neue Medium"/>
                <a:ea typeface="Helvetica Neue Medium"/>
                <a:cs typeface="Helvetica Neue Medium"/>
                <a:sym typeface="Helvetica Neue Medium"/>
              </a:defRPr>
            </a:pPr>
            <a:r>
              <a:t>- Martin Fowler on “Shotgun Surgery”</a:t>
            </a:r>
          </a:p>
        </p:txBody>
      </p:sp>
      <p:sp>
        <p:nvSpPr>
          <p:cNvPr id="227" name="“Refactoring: Improving the Design of Existing Code,” Martin Fowler, 1992"/>
          <p:cNvSpPr txBox="1"/>
          <p:nvPr/>
        </p:nvSpPr>
        <p:spPr>
          <a:xfrm>
            <a:off x="7526413" y="13019441"/>
            <a:ext cx="9331174"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“Refactoring: Improving the Design of Existing Code,” Martin Fowler, 1992</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Code Smells"/>
          <p:cNvSpPr txBox="1"/>
          <p:nvPr>
            <p:ph type="title"/>
          </p:nvPr>
        </p:nvSpPr>
        <p:spPr>
          <a:prstGeom prst="rect">
            <a:avLst/>
          </a:prstGeom>
        </p:spPr>
        <p:txBody>
          <a:bodyPr/>
          <a:lstStyle/>
          <a:p>
            <a:pPr/>
            <a:r>
              <a:t>Code Smells</a:t>
            </a:r>
          </a:p>
        </p:txBody>
      </p:sp>
      <p:sp>
        <p:nvSpPr>
          <p:cNvPr id="232" name="A complete list (links to book!)"/>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 complete list (links to book!)</a:t>
            </a:r>
          </a:p>
        </p:txBody>
      </p:sp>
      <p:sp>
        <p:nvSpPr>
          <p:cNvPr id="233" name="Mysterious Name…"/>
          <p:cNvSpPr txBox="1"/>
          <p:nvPr>
            <p:ph type="body" idx="1"/>
          </p:nvPr>
        </p:nvSpPr>
        <p:spPr>
          <a:prstGeom prst="rect">
            <a:avLst/>
          </a:prstGeom>
        </p:spPr>
        <p:txBody>
          <a:bodyPr/>
          <a:lstStyle/>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2" invalidUrl="" action="" tgtFrame="" tooltip="" history="1" highlightClick="0" endSnd="0"/>
              </a:rPr>
              <a:t>Mysterious Name</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3" invalidUrl="" action="" tgtFrame="" tooltip="" history="1" highlightClick="0" endSnd="0"/>
              </a:rPr>
              <a:t>Duplicated Code</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4" invalidUrl="" action="" tgtFrame="" tooltip="" history="1" highlightClick="0" endSnd="0"/>
              </a:rPr>
              <a:t>Long Function</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5" invalidUrl="" action="" tgtFrame="" tooltip="" history="1" highlightClick="0" endSnd="0"/>
              </a:rPr>
              <a:t>Long Parameter List</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6" invalidUrl="" action="" tgtFrame="" tooltip="" history="1" highlightClick="0" endSnd="0"/>
              </a:rPr>
              <a:t>Global Data</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7" invalidUrl="" action="" tgtFrame="" tooltip="" history="1" highlightClick="0" endSnd="0"/>
              </a:rPr>
              <a:t>Mutable Data</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8" invalidUrl="" action="" tgtFrame="" tooltip="" history="1" highlightClick="0" endSnd="0"/>
              </a:rPr>
              <a:t>Divergent Change</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9" invalidUrl="" action="" tgtFrame="" tooltip="" history="1" highlightClick="0" endSnd="0"/>
              </a:rPr>
              <a:t>Shotgun Surgery</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10" invalidUrl="" action="" tgtFrame="" tooltip="" history="1" highlightClick="0" endSnd="0"/>
              </a:rPr>
              <a:t>Feature Envy</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11" invalidUrl="" action="" tgtFrame="" tooltip="" history="1" highlightClick="0" endSnd="0"/>
              </a:rPr>
              <a:t>Data Clumps</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12" invalidUrl="" action="" tgtFrame="" tooltip="" history="1" highlightClick="0" endSnd="0"/>
              </a:rPr>
              <a:t>Primitive Obsession</a:t>
            </a:r>
            <a:endParaRPr>
              <a:solidFill>
                <a:srgbClr val="333333"/>
              </a:solidFill>
            </a:endParaRPr>
          </a:p>
          <a:p>
            <a:pPr marL="0" indent="0" defTabSz="642937">
              <a:lnSpc>
                <a:spcPct val="100000"/>
              </a:lnSpc>
              <a:spcBef>
                <a:spcPts val="0"/>
              </a:spcBef>
              <a:buSzTx/>
              <a:buNone/>
              <a:defRPr sz="4000">
                <a:solidFill>
                  <a:srgbClr val="070707"/>
                </a:solidFill>
                <a:latin typeface="Georgia"/>
                <a:ea typeface="Georgia"/>
                <a:cs typeface="Georgia"/>
                <a:sym typeface="Georgia"/>
              </a:defRPr>
            </a:pPr>
            <a:r>
              <a:rPr u="sng">
                <a:hlinkClick r:id="rId13" invalidUrl="" action="" tgtFrame="" tooltip="" history="1" highlightClick="0" endSnd="0"/>
              </a:rPr>
              <a:t>Repeated Switches</a:t>
            </a:r>
          </a:p>
        </p:txBody>
      </p:sp>
      <p:sp>
        <p:nvSpPr>
          <p:cNvPr id="234" name="“Refactoring: Improving the Design of Existing Code,” Martin Fowler, 1992"/>
          <p:cNvSpPr txBox="1"/>
          <p:nvPr/>
        </p:nvSpPr>
        <p:spPr>
          <a:xfrm>
            <a:off x="7526413" y="13019441"/>
            <a:ext cx="9331174"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“Refactoring: Improving the Design of Existing Code,” Martin Fowler, 1992</a:t>
            </a:r>
          </a:p>
        </p:txBody>
      </p:sp>
      <p:sp>
        <p:nvSpPr>
          <p:cNvPr id="235" name="Loops…"/>
          <p:cNvSpPr txBox="1"/>
          <p:nvPr/>
        </p:nvSpPr>
        <p:spPr>
          <a:xfrm>
            <a:off x="9707735" y="4487590"/>
            <a:ext cx="9977041" cy="6502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defTabSz="642937">
              <a:defRPr sz="4000">
                <a:solidFill>
                  <a:srgbClr val="070707"/>
                </a:solidFill>
                <a:latin typeface="Georgia"/>
                <a:ea typeface="Georgia"/>
                <a:cs typeface="Georgia"/>
                <a:sym typeface="Georgia"/>
              </a:defRPr>
            </a:pPr>
            <a:r>
              <a:rPr u="sng">
                <a:hlinkClick r:id="rId14" invalidUrl="" action="" tgtFrame="" tooltip="" history="1" highlightClick="0" endSnd="0"/>
              </a:rPr>
              <a:t>Loops</a:t>
            </a:r>
          </a:p>
          <a:p>
            <a:pPr algn="l" defTabSz="642937">
              <a:defRPr sz="4000">
                <a:solidFill>
                  <a:srgbClr val="070707"/>
                </a:solidFill>
                <a:latin typeface="Georgia"/>
                <a:ea typeface="Georgia"/>
                <a:cs typeface="Georgia"/>
                <a:sym typeface="Georgia"/>
              </a:defRPr>
            </a:pPr>
            <a:r>
              <a:rPr u="sng">
                <a:hlinkClick r:id="rId15" invalidUrl="" action="" tgtFrame="" tooltip="" history="1" highlightClick="0" endSnd="0"/>
              </a:rPr>
              <a:t>Lazy Element</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16" invalidUrl="" action="" tgtFrame="" tooltip="" history="1" highlightClick="0" endSnd="0"/>
              </a:rPr>
              <a:t>Speculative Generality</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17" invalidUrl="" action="" tgtFrame="" tooltip="" history="1" highlightClick="0" endSnd="0"/>
              </a:rPr>
              <a:t>Temporary Field</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18" invalidUrl="" action="" tgtFrame="" tooltip="" history="1" highlightClick="0" endSnd="0"/>
              </a:rPr>
              <a:t>Message Chains</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19" invalidUrl="" action="" tgtFrame="" tooltip="" history="1" highlightClick="0" endSnd="0"/>
              </a:rPr>
              <a:t>Middle Man</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20" invalidUrl="" action="" tgtFrame="" tooltip="" history="1" highlightClick="0" endSnd="0"/>
              </a:rPr>
              <a:t>Insider Trading</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21" invalidUrl="" action="" tgtFrame="" tooltip="" history="1" highlightClick="0" endSnd="0"/>
              </a:rPr>
              <a:t>Large Class</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22" invalidUrl="" action="" tgtFrame="" tooltip="" history="1" highlightClick="0" endSnd="0"/>
              </a:rPr>
              <a:t>Alternative Classes with Different Interfaces</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23" invalidUrl="" action="" tgtFrame="" tooltip="" history="1" highlightClick="0" endSnd="0"/>
              </a:rPr>
              <a:t>Data Class</a:t>
            </a:r>
            <a:endParaRPr>
              <a:solidFill>
                <a:srgbClr val="333333"/>
              </a:solidFill>
            </a:endParaRPr>
          </a:p>
          <a:p>
            <a:pPr algn="l" defTabSz="642937">
              <a:defRPr sz="4000">
                <a:solidFill>
                  <a:srgbClr val="070707"/>
                </a:solidFill>
                <a:latin typeface="Georgia"/>
                <a:ea typeface="Georgia"/>
                <a:cs typeface="Georgia"/>
                <a:sym typeface="Georgia"/>
              </a:defRPr>
            </a:pPr>
            <a:r>
              <a:rPr u="sng">
                <a:hlinkClick r:id="rId24" invalidUrl="" action="" tgtFrame="" tooltip="" history="1" highlightClick="0" endSnd="0"/>
              </a:rPr>
              <a:t>Refused Bequest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Local” Refactorings"/>
          <p:cNvSpPr txBox="1"/>
          <p:nvPr>
            <p:ph type="title"/>
          </p:nvPr>
        </p:nvSpPr>
        <p:spPr>
          <a:prstGeom prst="rect">
            <a:avLst/>
          </a:prstGeom>
        </p:spPr>
        <p:txBody>
          <a:bodyPr/>
          <a:lstStyle/>
          <a:p>
            <a:pPr/>
            <a:r>
              <a:t>“Local” Refactorings</a:t>
            </a:r>
          </a:p>
        </p:txBody>
      </p:sp>
      <p:sp>
        <p:nvSpPr>
          <p:cNvPr id="238" name="Slide Subtitle"/>
          <p:cNvSpPr txBox="1"/>
          <p:nvPr>
            <p:ph type="body" idx="21"/>
          </p:nvPr>
        </p:nvSpPr>
        <p:spPr>
          <a:prstGeom prst="rect">
            <a:avLst/>
          </a:prstGeom>
        </p:spPr>
        <p:txBody>
          <a:bodyPr/>
          <a:lstStyle/>
          <a:p>
            <a:pPr/>
          </a:p>
        </p:txBody>
      </p:sp>
      <p:sp>
        <p:nvSpPr>
          <p:cNvPr id="239" name="Slide bullet text"/>
          <p:cNvSpPr txBox="1"/>
          <p:nvPr>
            <p:ph type="body" idx="1"/>
          </p:nvPr>
        </p:nvSpPr>
        <p:spPr>
          <a:prstGeom prst="rect">
            <a:avLst/>
          </a:prstGeom>
        </p:spPr>
        <p:txBody>
          <a:bodyPr/>
          <a:lstStyle/>
          <a:p>
            <a:pPr/>
          </a:p>
        </p:txBody>
      </p:sp>
      <p:graphicFrame>
        <p:nvGraphicFramePr>
          <p:cNvPr id="240" name="Table"/>
          <p:cNvGraphicFramePr/>
          <p:nvPr/>
        </p:nvGraphicFramePr>
        <p:xfrm>
          <a:off x="4826000" y="4715480"/>
          <a:ext cx="14732000" cy="834302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63200"/>
                <a:gridCol w="11268801"/>
              </a:tblGrid>
              <a:tr h="1002595">
                <a:tc>
                  <a:txBody>
                    <a:bodyPr/>
                    <a:lstStyle/>
                    <a:p>
                      <a:pPr defTabSz="914400"/>
                      <a:r>
                        <a:rPr b="1" sz="3000">
                          <a:latin typeface="Helvetica"/>
                          <a:ea typeface="Helvetica"/>
                          <a:cs typeface="Helvetica"/>
                          <a:sym typeface="Helvetica"/>
                        </a:rPr>
                        <a:t>Rename</a:t>
                      </a:r>
                    </a:p>
                  </a:txBody>
                  <a:tcPr marL="50800" marR="50800" marT="50800" marB="50800" anchor="ctr" anchorCtr="0" horzOverflow="overflow">
                    <a:lnL w="12700">
                      <a:miter lim="400000"/>
                    </a:lnL>
                    <a:lnR w="12700">
                      <a:solidFill>
                        <a:srgbClr val="3797C6"/>
                      </a:solidFill>
                      <a:miter lim="400000"/>
                    </a:lnR>
                    <a:lnT w="12700">
                      <a:miter lim="400000"/>
                    </a:lnT>
                    <a:lnB w="12700">
                      <a:solidFill>
                        <a:srgbClr val="3797C6"/>
                      </a:solidFill>
                      <a:miter lim="400000"/>
                    </a:lnB>
                    <a:solidFill>
                      <a:srgbClr val="EBEBEB"/>
                    </a:solidFill>
                  </a:tcPr>
                </a:tc>
                <a:tc>
                  <a:txBody>
                    <a:bodyPr/>
                    <a:lstStyle/>
                    <a:p>
                      <a:pPr algn="l"/>
                      <a:r>
                        <a:rPr sz="2000">
                          <a:latin typeface="Helvetica"/>
                          <a:ea typeface="Helvetica"/>
                          <a:cs typeface="Helvetica"/>
                          <a:sym typeface="Helvetica"/>
                        </a:rPr>
                        <a:t>rename variables, fields methods, classes, packages
provide better intuition for the renamed element’s purpose</a:t>
                      </a:r>
                    </a:p>
                  </a:txBody>
                  <a:tcPr marL="50800" marR="50800" marT="50800" marB="50800" anchor="ctr" anchorCtr="0" horzOverflow="overflow">
                    <a:lnL w="12700">
                      <a:solidFill>
                        <a:srgbClr val="3797C6"/>
                      </a:solidFill>
                      <a:miter lim="400000"/>
                    </a:lnL>
                    <a:lnR w="12700">
                      <a:miter lim="400000"/>
                    </a:lnR>
                    <a:lnT w="12700">
                      <a:miter lim="400000"/>
                    </a:lnT>
                    <a:lnB w="12700">
                      <a:solidFill>
                        <a:srgbClr val="3797C6"/>
                      </a:solidFill>
                      <a:miter lim="400000"/>
                    </a:lnB>
                    <a:solidFill>
                      <a:srgbClr val="EBEBEB"/>
                    </a:solidFill>
                  </a:tcPr>
                </a:tc>
              </a:tr>
              <a:tr h="1432278">
                <a:tc>
                  <a:txBody>
                    <a:bodyPr/>
                    <a:lstStyle/>
                    <a:p>
                      <a:pPr defTabSz="914400"/>
                      <a:r>
                        <a:rPr b="1" sz="3000">
                          <a:latin typeface="Helvetica"/>
                          <a:ea typeface="Helvetica"/>
                          <a:cs typeface="Helvetica"/>
                          <a:sym typeface="Helvetica"/>
                        </a:rPr>
                        <a:t>Extract Method</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a:r>
                        <a:rPr sz="2000">
                          <a:latin typeface="Helvetica"/>
                          <a:ea typeface="Helvetica"/>
                          <a:cs typeface="Helvetica"/>
                          <a:sym typeface="Helvetica"/>
                        </a:rPr>
                        <a:t>extract statements into a new method
enables reuse; avoid cut-and-paste programming
improve readability</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1002595">
                <a:tc>
                  <a:txBody>
                    <a:bodyPr/>
                    <a:lstStyle/>
                    <a:p>
                      <a:pPr defTabSz="914400"/>
                      <a:r>
                        <a:rPr b="1" sz="3000">
                          <a:latin typeface="Helvetica"/>
                          <a:ea typeface="Helvetica"/>
                          <a:cs typeface="Helvetica"/>
                          <a:sym typeface="Helvetica"/>
                        </a:rPr>
                        <a:t>Inline Method</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a:r>
                        <a:rPr sz="2000">
                          <a:latin typeface="Helvetica"/>
                          <a:ea typeface="Helvetica"/>
                          <a:cs typeface="Helvetica"/>
                          <a:sym typeface="Helvetica"/>
                        </a:rPr>
                        <a:t>replace a method call with the method’s body
often useful as intermediate step </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608718">
                <a:tc>
                  <a:txBody>
                    <a:bodyPr/>
                    <a:lstStyle/>
                    <a:p>
                      <a:pPr defTabSz="914400"/>
                      <a:r>
                        <a:rPr b="1" sz="3000">
                          <a:latin typeface="Helvetica"/>
                          <a:ea typeface="Helvetica"/>
                          <a:cs typeface="Helvetica"/>
                          <a:sym typeface="Helvetica"/>
                        </a:rPr>
                        <a:t>Extract Local</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a:r>
                        <a:rPr sz="2000">
                          <a:latin typeface="Helvetica"/>
                          <a:ea typeface="Helvetica"/>
                          <a:cs typeface="Helvetica"/>
                          <a:sym typeface="Helvetica"/>
                        </a:rPr>
                        <a:t>introduce a new local variable for a designated expression</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608718">
                <a:tc>
                  <a:txBody>
                    <a:bodyPr/>
                    <a:lstStyle/>
                    <a:p>
                      <a:pPr defTabSz="914400"/>
                      <a:r>
                        <a:rPr b="1" sz="3000">
                          <a:latin typeface="Helvetica"/>
                          <a:ea typeface="Helvetica"/>
                          <a:cs typeface="Helvetica"/>
                          <a:sym typeface="Helvetica"/>
                        </a:rPr>
                        <a:t>Inline Local</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a:r>
                        <a:rPr sz="2000">
                          <a:latin typeface="Helvetica"/>
                          <a:ea typeface="Helvetica"/>
                          <a:cs typeface="Helvetica"/>
                          <a:sym typeface="Helvetica"/>
                        </a:rPr>
                        <a:t>replace a local variable with the expression that defines its value</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1074209">
                <a:tc>
                  <a:txBody>
                    <a:bodyPr/>
                    <a:lstStyle/>
                    <a:p>
                      <a:pPr defTabSz="914400"/>
                      <a:r>
                        <a:rPr b="1" sz="3000">
                          <a:latin typeface="Helvetica"/>
                          <a:ea typeface="Helvetica"/>
                          <a:cs typeface="Helvetica"/>
                          <a:sym typeface="Helvetica"/>
                        </a:rPr>
                        <a:t>Change Method Signature</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r>
                        <a:rPr sz="2800">
                          <a:latin typeface="Helvetica"/>
                          <a:ea typeface="Helvetica"/>
                          <a:cs typeface="Helvetica"/>
                          <a:sym typeface="Helvetica"/>
                        </a:rPr>
                        <a:t>reorder a method’s parameters</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1074209">
                <a:tc>
                  <a:txBody>
                    <a:bodyPr/>
                    <a:lstStyle/>
                    <a:p>
                      <a:pPr defTabSz="914400"/>
                      <a:r>
                        <a:rPr b="1" sz="3000">
                          <a:latin typeface="Helvetica"/>
                          <a:ea typeface="Helvetica"/>
                          <a:cs typeface="Helvetica"/>
                          <a:sym typeface="Helvetica"/>
                        </a:rPr>
                        <a:t>Encapsulate Field</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EBEBEB"/>
                    </a:solidFill>
                  </a:tcPr>
                </a:tc>
                <a:tc>
                  <a:txBody>
                    <a:bodyPr/>
                    <a:lstStyle/>
                    <a:p>
                      <a:pPr algn="l" defTabSz="914400"/>
                      <a:r>
                        <a:rPr sz="2800">
                          <a:latin typeface="Helvetica"/>
                          <a:ea typeface="Helvetica"/>
                          <a:cs typeface="Helvetica"/>
                          <a:sym typeface="Helvetica"/>
                        </a:rPr>
                        <a:t>introduce getter/setter methods</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EBEBEB"/>
                    </a:solidFill>
                  </a:tcPr>
                </a:tc>
              </a:tr>
              <a:tr h="1539699">
                <a:tc>
                  <a:txBody>
                    <a:bodyPr/>
                    <a:lstStyle/>
                    <a:p>
                      <a:pPr defTabSz="914400"/>
                      <a:r>
                        <a:rPr b="1" sz="3000">
                          <a:latin typeface="Helvetica"/>
                          <a:ea typeface="Helvetica"/>
                          <a:cs typeface="Helvetica"/>
                          <a:sym typeface="Helvetica"/>
                        </a:rPr>
                        <a:t>Convert Local Variable to Field</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miter lim="400000"/>
                    </a:lnB>
                    <a:solidFill>
                      <a:srgbClr val="EBEBEB"/>
                    </a:solidFill>
                  </a:tcPr>
                </a:tc>
                <a:tc>
                  <a:txBody>
                    <a:bodyPr/>
                    <a:lstStyle/>
                    <a:p>
                      <a:pPr algn="l" defTabSz="914400"/>
                      <a:r>
                        <a:rPr sz="2800">
                          <a:latin typeface="Helvetica"/>
                          <a:ea typeface="Helvetica"/>
                          <a:cs typeface="Helvetica"/>
                          <a:sym typeface="Helvetica"/>
                        </a:rPr>
                        <a:t>convert local variable to field
sometimes useful to enable application of Extract Method </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miter lim="400000"/>
                    </a:lnB>
                    <a:solidFill>
                      <a:srgbClr val="EBEBEB"/>
                    </a:solidFill>
                  </a:tcPr>
                </a:tc>
              </a:tr>
            </a:tbl>
          </a:graphicData>
        </a:graphic>
      </p:graphicFrame>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Type-Related Refactorings"/>
          <p:cNvSpPr txBox="1"/>
          <p:nvPr>
            <p:ph type="title"/>
          </p:nvPr>
        </p:nvSpPr>
        <p:spPr>
          <a:prstGeom prst="rect">
            <a:avLst/>
          </a:prstGeom>
        </p:spPr>
        <p:txBody>
          <a:bodyPr/>
          <a:lstStyle/>
          <a:p>
            <a:pPr/>
            <a:r>
              <a:t>Type-Related Refactorings</a:t>
            </a:r>
          </a:p>
        </p:txBody>
      </p:sp>
      <p:sp>
        <p:nvSpPr>
          <p:cNvPr id="245" name="Slide Subtitle"/>
          <p:cNvSpPr txBox="1"/>
          <p:nvPr>
            <p:ph type="body" idx="21"/>
          </p:nvPr>
        </p:nvSpPr>
        <p:spPr>
          <a:prstGeom prst="rect">
            <a:avLst/>
          </a:prstGeom>
        </p:spPr>
        <p:txBody>
          <a:bodyPr/>
          <a:lstStyle/>
          <a:p>
            <a:pPr/>
          </a:p>
        </p:txBody>
      </p:sp>
      <p:graphicFrame>
        <p:nvGraphicFramePr>
          <p:cNvPr id="246" name="Table"/>
          <p:cNvGraphicFramePr/>
          <p:nvPr/>
        </p:nvGraphicFramePr>
        <p:xfrm>
          <a:off x="4163458" y="5849408"/>
          <a:ext cx="16057084" cy="50542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891373"/>
                <a:gridCol w="9165710"/>
              </a:tblGrid>
              <a:tr h="1259086">
                <a:tc>
                  <a:txBody>
                    <a:bodyPr/>
                    <a:lstStyle/>
                    <a:p>
                      <a:pPr lvl="1" indent="0" algn="l" defTabSz="685821">
                        <a:lnSpc>
                          <a:spcPct val="104000"/>
                        </a:lnSpc>
                        <a:spcBef>
                          <a:spcPts val="500"/>
                        </a:spcBef>
                        <a:buClr>
                          <a:srgbClr val="000000"/>
                        </a:buClr>
                        <a:buFont typeface="Wingdings"/>
                        <a:defRPr b="1" sz="3200">
                          <a:solidFill>
                            <a:srgbClr val="615445"/>
                          </a:solidFill>
                          <a:latin typeface="Helvetica"/>
                          <a:ea typeface="Helvetica"/>
                          <a:cs typeface="Helvetica"/>
                          <a:sym typeface="Helvetica"/>
                        </a:defRPr>
                      </a:pPr>
                      <a:r>
                        <a:t>Generalize Declared Type</a:t>
                      </a:r>
                    </a:p>
                  </a:txBody>
                  <a:tcPr marL="50800" marR="50800" marT="50800" marB="50800" anchor="ctr" anchorCtr="0" horzOverflow="overflow">
                    <a:lnL w="12700">
                      <a:miter lim="400000"/>
                    </a:lnL>
                    <a:lnR w="12700">
                      <a:solidFill>
                        <a:srgbClr val="3797C6"/>
                      </a:solidFill>
                      <a:miter lim="400000"/>
                    </a:lnR>
                    <a:lnT w="12700">
                      <a:miter lim="400000"/>
                    </a:lnT>
                    <a:lnB w="12700">
                      <a:solidFill>
                        <a:srgbClr val="3797C6"/>
                      </a:solidFill>
                      <a:miter lim="400000"/>
                    </a:lnB>
                    <a:solidFill>
                      <a:srgbClr val="929000">
                        <a:alpha val="43803"/>
                      </a:srgbClr>
                    </a:solidFill>
                  </a:tcPr>
                </a:tc>
                <a:tc>
                  <a:txBody>
                    <a:bodyPr/>
                    <a:lstStyle/>
                    <a:p>
                      <a:pPr defTabSz="914400"/>
                      <a:r>
                        <a:rPr sz="3200">
                          <a:latin typeface="Helvetica Light"/>
                          <a:ea typeface="Helvetica Light"/>
                          <a:cs typeface="Helvetica Light"/>
                          <a:sym typeface="Helvetica Light"/>
                        </a:rPr>
                        <a:t>replace the type of a declaration with a more general type </a:t>
                      </a:r>
                    </a:p>
                  </a:txBody>
                  <a:tcPr marL="50800" marR="50800" marT="50800" marB="50800" anchor="ctr" anchorCtr="0" horzOverflow="overflow">
                    <a:lnL w="12700">
                      <a:solidFill>
                        <a:srgbClr val="3797C6"/>
                      </a:solidFill>
                      <a:miter lim="400000"/>
                    </a:lnL>
                    <a:lnR w="12700">
                      <a:miter lim="400000"/>
                    </a:lnR>
                    <a:lnT w="12700">
                      <a:miter lim="400000"/>
                    </a:lnT>
                    <a:lnB w="12700">
                      <a:solidFill>
                        <a:srgbClr val="3797C6"/>
                      </a:solidFill>
                      <a:miter lim="400000"/>
                    </a:lnB>
                    <a:solidFill>
                      <a:srgbClr val="929000">
                        <a:alpha val="43803"/>
                      </a:srgbClr>
                    </a:solidFill>
                  </a:tcPr>
                </a:tc>
              </a:tr>
              <a:tr h="1268015">
                <a:tc>
                  <a:txBody>
                    <a:bodyPr/>
                    <a:lstStyle/>
                    <a:p>
                      <a:pPr lvl="1" indent="228600" algn="l" defTabSz="685821">
                        <a:lnSpc>
                          <a:spcPct val="104000"/>
                        </a:lnSpc>
                        <a:spcBef>
                          <a:spcPts val="500"/>
                        </a:spcBef>
                        <a:defRPr b="1" sz="3200">
                          <a:solidFill>
                            <a:srgbClr val="615445"/>
                          </a:solidFill>
                          <a:latin typeface="Helvetica"/>
                          <a:ea typeface="Helvetica"/>
                          <a:cs typeface="Helvetica"/>
                          <a:sym typeface="Helvetica"/>
                        </a:defRPr>
                      </a:pPr>
                      <a:r>
                        <a:t>Extract Interface</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r>
                        <a:rPr sz="3200">
                          <a:latin typeface="Helvetica Light"/>
                          <a:ea typeface="Helvetica Light"/>
                          <a:cs typeface="Helvetica Light"/>
                          <a:sym typeface="Helvetica Light"/>
                        </a:rPr>
                        <a:t>create a new interface, and update declarations to use it where possible</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tr>
              <a:tr h="1268015">
                <a:tc>
                  <a:txBody>
                    <a:bodyPr/>
                    <a:lstStyle/>
                    <a:p>
                      <a:pPr lvl="1" indent="0" algn="l" defTabSz="685821">
                        <a:lnSpc>
                          <a:spcPct val="104000"/>
                        </a:lnSpc>
                        <a:spcBef>
                          <a:spcPts val="500"/>
                        </a:spcBef>
                        <a:buClr>
                          <a:srgbClr val="000000"/>
                        </a:buClr>
                        <a:buFont typeface="Wingdings"/>
                        <a:defRPr b="1" sz="3200">
                          <a:solidFill>
                            <a:srgbClr val="615445"/>
                          </a:solidFill>
                          <a:latin typeface="Helvetica"/>
                          <a:ea typeface="Helvetica"/>
                          <a:cs typeface="Helvetica"/>
                          <a:sym typeface="Helvetica"/>
                        </a:defRPr>
                      </a:pPr>
                      <a:r>
                        <a:t>Pull Up Members</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solidFill>
                        <a:srgbClr val="3797C6"/>
                      </a:solidFill>
                      <a:miter lim="400000"/>
                    </a:lnB>
                    <a:solidFill>
                      <a:srgbClr val="929000">
                        <a:alpha val="43803"/>
                      </a:srgbClr>
                    </a:solidFill>
                  </a:tcPr>
                </a:tc>
                <a:tc>
                  <a:txBody>
                    <a:bodyPr/>
                    <a:lstStyle/>
                    <a:p>
                      <a:pPr defTabSz="914400"/>
                      <a:r>
                        <a:rPr sz="3200">
                          <a:latin typeface="Helvetica Light"/>
                          <a:ea typeface="Helvetica Light"/>
                          <a:cs typeface="Helvetica Light"/>
                          <a:sym typeface="Helvetica Light"/>
                        </a:rPr>
                        <a:t>move methods and fields to a superclass</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solidFill>
                        <a:srgbClr val="3797C6"/>
                      </a:solidFill>
                      <a:miter lim="400000"/>
                    </a:lnB>
                    <a:solidFill>
                      <a:srgbClr val="929000">
                        <a:alpha val="43803"/>
                      </a:srgbClr>
                    </a:solidFill>
                  </a:tcPr>
                </a:tc>
              </a:tr>
              <a:tr h="1259086">
                <a:tc>
                  <a:txBody>
                    <a:bodyPr/>
                    <a:lstStyle/>
                    <a:p>
                      <a:pPr lvl="1" indent="0" algn="l" defTabSz="685821">
                        <a:lnSpc>
                          <a:spcPct val="104000"/>
                        </a:lnSpc>
                        <a:spcBef>
                          <a:spcPts val="500"/>
                        </a:spcBef>
                        <a:buClr>
                          <a:srgbClr val="000000"/>
                        </a:buClr>
                        <a:buFont typeface="Wingdings"/>
                        <a:defRPr b="1" sz="3200">
                          <a:solidFill>
                            <a:srgbClr val="615445"/>
                          </a:solidFill>
                          <a:latin typeface="Helvetica"/>
                          <a:ea typeface="Helvetica"/>
                          <a:cs typeface="Helvetica"/>
                          <a:sym typeface="Helvetica"/>
                        </a:defRPr>
                      </a:pPr>
                      <a:r>
                        <a:t>Infer Generic Type Arguments</a:t>
                      </a:r>
                    </a:p>
                  </a:txBody>
                  <a:tcPr marL="50800" marR="50800" marT="50800" marB="50800" anchor="ctr" anchorCtr="0" horzOverflow="overflow">
                    <a:lnL w="12700">
                      <a:miter lim="400000"/>
                    </a:lnL>
                    <a:lnR w="12700">
                      <a:solidFill>
                        <a:srgbClr val="3797C6"/>
                      </a:solidFill>
                      <a:miter lim="400000"/>
                    </a:lnR>
                    <a:lnT w="12700">
                      <a:solidFill>
                        <a:srgbClr val="3797C6"/>
                      </a:solidFill>
                      <a:miter lim="400000"/>
                    </a:lnT>
                    <a:lnB w="12700">
                      <a:miter lim="400000"/>
                    </a:lnB>
                    <a:solidFill>
                      <a:srgbClr val="929000">
                        <a:alpha val="43803"/>
                      </a:srgbClr>
                    </a:solidFill>
                  </a:tcPr>
                </a:tc>
                <a:tc>
                  <a:txBody>
                    <a:bodyPr/>
                    <a:lstStyle/>
                    <a:p>
                      <a:pPr defTabSz="914400"/>
                      <a:r>
                        <a:rPr sz="3200">
                          <a:latin typeface="Helvetica Light"/>
                          <a:ea typeface="Helvetica Light"/>
                          <a:cs typeface="Helvetica Light"/>
                          <a:sym typeface="Helvetica Light"/>
                        </a:rPr>
                        <a:t>infer type arguments for “raw” uses of generic types</a:t>
                      </a:r>
                    </a:p>
                  </a:txBody>
                  <a:tcPr marL="50800" marR="50800" marT="50800" marB="50800" anchor="ctr" anchorCtr="0" horzOverflow="overflow">
                    <a:lnL w="12700">
                      <a:solidFill>
                        <a:srgbClr val="3797C6"/>
                      </a:solidFill>
                      <a:miter lim="400000"/>
                    </a:lnL>
                    <a:lnR w="12700">
                      <a:miter lim="400000"/>
                    </a:lnR>
                    <a:lnT w="12700">
                      <a:solidFill>
                        <a:srgbClr val="3797C6"/>
                      </a:solidFill>
                      <a:miter lim="400000"/>
                    </a:lnT>
                    <a:lnB w="12700">
                      <a:miter lim="400000"/>
                    </a:lnB>
                    <a:solidFill>
                      <a:srgbClr val="929000">
                        <a:alpha val="43803"/>
                      </a:srgbClr>
                    </a:solidFill>
                  </a:tcPr>
                </a:tc>
              </a:tr>
            </a:tbl>
          </a:graphicData>
        </a:graphic>
      </p:graphicFrame>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Automated Refactorings in VSC"/>
          <p:cNvSpPr txBox="1"/>
          <p:nvPr>
            <p:ph type="title"/>
          </p:nvPr>
        </p:nvSpPr>
        <p:spPr>
          <a:prstGeom prst="rect">
            <a:avLst/>
          </a:prstGeom>
        </p:spPr>
        <p:txBody>
          <a:bodyPr/>
          <a:lstStyle/>
          <a:p>
            <a:pPr/>
            <a:r>
              <a:t>Automated Refactorings in VSC</a:t>
            </a:r>
          </a:p>
        </p:txBody>
      </p:sp>
      <p:sp>
        <p:nvSpPr>
          <p:cNvPr id="251" name="Slide Subtitle"/>
          <p:cNvSpPr txBox="1"/>
          <p:nvPr>
            <p:ph type="body" idx="21"/>
          </p:nvPr>
        </p:nvSpPr>
        <p:spPr>
          <a:prstGeom prst="rect">
            <a:avLst/>
          </a:prstGeom>
        </p:spPr>
        <p:txBody>
          <a:bodyPr/>
          <a:lstStyle/>
          <a:p>
            <a:pPr/>
          </a:p>
        </p:txBody>
      </p:sp>
      <p:sp>
        <p:nvSpPr>
          <p:cNvPr id="252" name="Slide bullet text"/>
          <p:cNvSpPr txBox="1"/>
          <p:nvPr>
            <p:ph type="body" idx="1"/>
          </p:nvPr>
        </p:nvSpPr>
        <p:spPr>
          <a:prstGeom prst="rect">
            <a:avLst/>
          </a:prstGeom>
        </p:spPr>
        <p:txBody>
          <a:bodyPr/>
          <a:lstStyle/>
          <a:p>
            <a:pPr/>
          </a:p>
        </p:txBody>
      </p:sp>
      <p:pic>
        <p:nvPicPr>
          <p:cNvPr id="253" name="Image" descr="Image"/>
          <p:cNvPicPr>
            <a:picLocks noChangeAspect="1"/>
          </p:cNvPicPr>
          <p:nvPr/>
        </p:nvPicPr>
        <p:blipFill>
          <a:blip r:embed="rId2">
            <a:extLst/>
          </a:blip>
          <a:stretch>
            <a:fillRect/>
          </a:stretch>
        </p:blipFill>
        <p:spPr>
          <a:xfrm>
            <a:off x="8209359" y="4554140"/>
            <a:ext cx="7965282" cy="651867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factoring Risks"/>
          <p:cNvSpPr txBox="1"/>
          <p:nvPr>
            <p:ph type="title"/>
          </p:nvPr>
        </p:nvSpPr>
        <p:spPr>
          <a:prstGeom prst="rect">
            <a:avLst/>
          </a:prstGeom>
        </p:spPr>
        <p:txBody>
          <a:bodyPr/>
          <a:lstStyle/>
          <a:p>
            <a:pPr/>
            <a:r>
              <a:t>Refactoring Risks</a:t>
            </a:r>
          </a:p>
        </p:txBody>
      </p:sp>
      <p:sp>
        <p:nvSpPr>
          <p:cNvPr id="256" name="Slide Subtitle"/>
          <p:cNvSpPr txBox="1"/>
          <p:nvPr>
            <p:ph type="body" idx="21"/>
          </p:nvPr>
        </p:nvSpPr>
        <p:spPr>
          <a:prstGeom prst="rect">
            <a:avLst/>
          </a:prstGeom>
        </p:spPr>
        <p:txBody>
          <a:bodyPr/>
          <a:lstStyle/>
          <a:p>
            <a:pPr/>
          </a:p>
        </p:txBody>
      </p:sp>
      <p:sp>
        <p:nvSpPr>
          <p:cNvPr id="257" name="Developer time is valuable: is this the best use of time today?…"/>
          <p:cNvSpPr txBox="1"/>
          <p:nvPr>
            <p:ph type="body" idx="1"/>
          </p:nvPr>
        </p:nvSpPr>
        <p:spPr>
          <a:prstGeom prst="rect">
            <a:avLst/>
          </a:prstGeom>
        </p:spPr>
        <p:txBody>
          <a:bodyPr/>
          <a:lstStyle/>
          <a:p>
            <a:pPr/>
            <a:r>
              <a:t>Developer time is valuable: is this the best use of time </a:t>
            </a:r>
            <a:r>
              <a:rPr i="1"/>
              <a:t>today</a:t>
            </a:r>
            <a:r>
              <a:t>?</a:t>
            </a:r>
          </a:p>
          <a:p>
            <a:pPr/>
            <a:r>
              <a:t>Despite best intentions, may not be safe</a:t>
            </a:r>
          </a:p>
          <a:p>
            <a:pPr/>
            <a:r>
              <a:t>Potential for version control conflicts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echnical Debt"/>
          <p:cNvSpPr txBox="1"/>
          <p:nvPr>
            <p:ph type="title"/>
          </p:nvPr>
        </p:nvSpPr>
        <p:spPr>
          <a:prstGeom prst="rect">
            <a:avLst/>
          </a:prstGeom>
        </p:spPr>
        <p:txBody>
          <a:bodyPr/>
          <a:lstStyle/>
          <a:p>
            <a:pPr/>
            <a:r>
              <a:t>Technical Debt</a:t>
            </a:r>
          </a:p>
        </p:txBody>
      </p:sp>
      <p:sp>
        <p:nvSpPr>
          <p:cNvPr id="262" name="Slide Subtitle"/>
          <p:cNvSpPr txBox="1"/>
          <p:nvPr>
            <p:ph type="body" idx="21"/>
          </p:nvPr>
        </p:nvSpPr>
        <p:spPr>
          <a:prstGeom prst="rect">
            <a:avLst/>
          </a:prstGeom>
        </p:spPr>
        <p:txBody>
          <a:bodyPr/>
          <a:lstStyle/>
          <a:p>
            <a:pPr/>
          </a:p>
        </p:txBody>
      </p:sp>
      <p:pic>
        <p:nvPicPr>
          <p:cNvPr id="263" name="Image" descr="Image"/>
          <p:cNvPicPr>
            <a:picLocks noChangeAspect="1"/>
          </p:cNvPicPr>
          <p:nvPr/>
        </p:nvPicPr>
        <p:blipFill>
          <a:blip r:embed="rId3">
            <a:extLst/>
          </a:blip>
          <a:stretch>
            <a:fillRect/>
          </a:stretch>
        </p:blipFill>
        <p:spPr>
          <a:xfrm>
            <a:off x="4438650" y="3739339"/>
            <a:ext cx="15506700" cy="7988301"/>
          </a:xfrm>
          <a:prstGeom prst="rect">
            <a:avLst/>
          </a:prstGeom>
          <a:ln w="12700">
            <a:miter lim="400000"/>
          </a:ln>
        </p:spPr>
      </p:pic>
      <p:sp>
        <p:nvSpPr>
          <p:cNvPr id="264" name="Figures: “Software Engineering at Google: Lessons Learned from Programming Over Time,” Wright, Winters and Manshreck, 2020 (O’Reilly)"/>
          <p:cNvSpPr txBox="1"/>
          <p:nvPr/>
        </p:nvSpPr>
        <p:spPr>
          <a:xfrm>
            <a:off x="3461003" y="12795100"/>
            <a:ext cx="17461993"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Figures: “Software Engineering at Google: Lessons Learned from Programming Over Time,” Wright, Winters and Manshreck, 2020 (O’Reilly)</a:t>
            </a:r>
          </a:p>
        </p:txBody>
      </p:sp>
      <p:sp>
        <p:nvSpPr>
          <p:cNvPr id="265" name="Life span and the importance of upgrades"/>
          <p:cNvSpPr txBox="1"/>
          <p:nvPr/>
        </p:nvSpPr>
        <p:spPr>
          <a:xfrm>
            <a:off x="9862607" y="12051820"/>
            <a:ext cx="4658786"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i="1" sz="2140">
                <a:solidFill>
                  <a:srgbClr val="333333"/>
                </a:solidFill>
                <a:latin typeface="Times Roman"/>
                <a:ea typeface="Times Roman"/>
                <a:cs typeface="Times Roman"/>
                <a:sym typeface="Times Roman"/>
              </a:defRPr>
            </a:lvl1pPr>
          </a:lstStyle>
          <a:p>
            <a:pPr/>
            <a:r>
              <a:t>Life span and the importance of upgrades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Web-Based Video Chat Apps"/>
          <p:cNvSpPr txBox="1"/>
          <p:nvPr>
            <p:ph type="title"/>
          </p:nvPr>
        </p:nvSpPr>
        <p:spPr>
          <a:prstGeom prst="rect">
            <a:avLst/>
          </a:prstGeom>
        </p:spPr>
        <p:txBody>
          <a:bodyPr/>
          <a:lstStyle/>
          <a:p>
            <a:pPr/>
            <a:r>
              <a:t>Web-Based Video Chat Apps</a:t>
            </a:r>
          </a:p>
        </p:txBody>
      </p:sp>
      <p:sp>
        <p:nvSpPr>
          <p:cNvPr id="270" name="WebRTC, a standard for:"/>
          <p:cNvSpPr txBox="1"/>
          <p:nvPr>
            <p:ph type="body" idx="21"/>
          </p:nvPr>
        </p:nvSpPr>
        <p:spPr>
          <a:xfrm>
            <a:off x="1206500" y="2597447"/>
            <a:ext cx="21971000" cy="934779"/>
          </a:xfrm>
          <a:prstGeom prst="rect">
            <a:avLst/>
          </a:prstGeom>
          <a:extLst>
            <a:ext uri="{C572A759-6A51-4108-AA02-DFA0A04FC94B}">
              <ma14:wrappingTextBoxFlag xmlns:ma14="http://schemas.microsoft.com/office/mac/drawingml/2011/main" val="1"/>
            </a:ext>
          </a:extLst>
        </p:spPr>
        <p:txBody>
          <a:bodyPr/>
          <a:lstStyle/>
          <a:p>
            <a:pPr/>
            <a:r>
              <a:t>WebRTC, a standard for:</a:t>
            </a:r>
          </a:p>
        </p:txBody>
      </p:sp>
      <p:sp>
        <p:nvSpPr>
          <p:cNvPr id="271" name="Capturing camera + microphone with JS…"/>
          <p:cNvSpPr txBox="1"/>
          <p:nvPr>
            <p:ph type="body" sz="half" idx="1"/>
          </p:nvPr>
        </p:nvSpPr>
        <p:spPr>
          <a:xfrm>
            <a:off x="1206500" y="4248504"/>
            <a:ext cx="14849527" cy="8256012"/>
          </a:xfrm>
          <a:prstGeom prst="rect">
            <a:avLst/>
          </a:prstGeom>
        </p:spPr>
        <p:txBody>
          <a:bodyPr/>
          <a:lstStyle/>
          <a:p>
            <a:pPr/>
            <a:r>
              <a:t>Capturing camera + microphone with JS</a:t>
            </a:r>
          </a:p>
          <a:p>
            <a:pPr/>
            <a:r>
              <a:t>Transporting real-time audio + video between browsers</a:t>
            </a:r>
          </a:p>
          <a:p>
            <a:pPr/>
            <a:r>
              <a:t>Displaying real-time audio + video with JS</a:t>
            </a:r>
          </a:p>
          <a:p>
            <a:pPr/>
            <a:r>
              <a:t>Everything that does video chat in your browser without a plugin (everything now?) uses WebRTC</a:t>
            </a:r>
          </a:p>
        </p:txBody>
      </p:sp>
      <p:pic>
        <p:nvPicPr>
          <p:cNvPr id="272" name="Image" descr="Image"/>
          <p:cNvPicPr>
            <a:picLocks noChangeAspect="1"/>
          </p:cNvPicPr>
          <p:nvPr/>
        </p:nvPicPr>
        <p:blipFill>
          <a:blip r:embed="rId2">
            <a:extLst/>
          </a:blip>
          <a:stretch>
            <a:fillRect/>
          </a:stretch>
        </p:blipFill>
        <p:spPr>
          <a:xfrm>
            <a:off x="16389315" y="3879712"/>
            <a:ext cx="6080239" cy="7501291"/>
          </a:xfrm>
          <a:prstGeom prst="rect">
            <a:avLst/>
          </a:prstGeom>
          <a:ln w="12700">
            <a:miter lim="400000"/>
          </a:ln>
        </p:spPr>
      </p:pic>
      <p:sp>
        <p:nvSpPr>
          <p:cNvPr id="273" name="https://developer.mozilla.org/en-US/docs/Web/API/WebRTC_API"/>
          <p:cNvSpPr txBox="1"/>
          <p:nvPr/>
        </p:nvSpPr>
        <p:spPr>
          <a:xfrm>
            <a:off x="7720126" y="12748052"/>
            <a:ext cx="894374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https://developer.mozilla.org/en-US/docs/Web/API/WebRTC_API</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Other WebRTC services you might use"/>
          <p:cNvSpPr txBox="1"/>
          <p:nvPr>
            <p:ph type="title"/>
          </p:nvPr>
        </p:nvSpPr>
        <p:spPr>
          <a:prstGeom prst="rect">
            <a:avLst/>
          </a:prstGeom>
        </p:spPr>
        <p:txBody>
          <a:bodyPr/>
          <a:lstStyle/>
          <a:p>
            <a:pPr/>
            <a:r>
              <a:t>Other WebRTC services you might use</a:t>
            </a:r>
          </a:p>
        </p:txBody>
      </p:sp>
      <p:sp>
        <p:nvSpPr>
          <p:cNvPr id="276" name="Slide Subtitle"/>
          <p:cNvSpPr txBox="1"/>
          <p:nvPr>
            <p:ph type="body" idx="21"/>
          </p:nvPr>
        </p:nvSpPr>
        <p:spPr>
          <a:prstGeom prst="rect">
            <a:avLst/>
          </a:prstGeom>
        </p:spPr>
        <p:txBody>
          <a:bodyPr/>
          <a:lstStyle/>
          <a:p>
            <a:pPr/>
          </a:p>
        </p:txBody>
      </p:sp>
      <p:sp>
        <p:nvSpPr>
          <p:cNvPr id="277" name="Vonage - Like Twilio, but support calls with 1000’s of participants, livestream integrations - https://www.vonage.com/…"/>
          <p:cNvSpPr txBox="1"/>
          <p:nvPr>
            <p:ph type="body" idx="1"/>
          </p:nvPr>
        </p:nvSpPr>
        <p:spPr>
          <a:xfrm>
            <a:off x="1206500" y="3507706"/>
            <a:ext cx="21971000" cy="8256011"/>
          </a:xfrm>
          <a:prstGeom prst="rect">
            <a:avLst/>
          </a:prstGeom>
        </p:spPr>
        <p:txBody>
          <a:bodyPr/>
          <a:lstStyle/>
          <a:p>
            <a:pPr/>
            <a:r>
              <a:t>Vonage - Like Twilio, but support calls with 1000’s of participants, livestream integrations - </a:t>
            </a:r>
            <a:r>
              <a:rPr u="sng">
                <a:hlinkClick r:id="rId2" invalidUrl="" action="" tgtFrame="" tooltip="" history="1" highlightClick="0" endSnd="0"/>
              </a:rPr>
              <a:t>https://www.vonage.com/</a:t>
            </a:r>
          </a:p>
          <a:p>
            <a:pPr/>
            <a:r>
              <a:t>Jitsi - Open source infrastructure for WebRTC, support calls with 1000’s of participants, rich meeting UI </a:t>
            </a:r>
            <a:r>
              <a:rPr u="sng">
                <a:hlinkClick r:id="rId3" invalidUrl="" action="" tgtFrame="" tooltip="" history="1" highlightClick="0" endSnd="0"/>
              </a:rPr>
              <a:t>https://jitsi.org</a:t>
            </a:r>
          </a:p>
        </p:txBody>
      </p:sp>
      <p:pic>
        <p:nvPicPr>
          <p:cNvPr id="278" name="Image" descr="Image"/>
          <p:cNvPicPr>
            <a:picLocks noChangeAspect="1"/>
          </p:cNvPicPr>
          <p:nvPr/>
        </p:nvPicPr>
        <p:blipFill>
          <a:blip r:embed="rId4">
            <a:extLst/>
          </a:blip>
          <a:stretch>
            <a:fillRect/>
          </a:stretch>
        </p:blipFill>
        <p:spPr>
          <a:xfrm>
            <a:off x="5854844" y="7036534"/>
            <a:ext cx="12674312" cy="5811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Zoom Mechanics"/>
          <p:cNvSpPr txBox="1"/>
          <p:nvPr>
            <p:ph type="title"/>
          </p:nvPr>
        </p:nvSpPr>
        <p:spPr>
          <a:prstGeom prst="rect">
            <a:avLst/>
          </a:prstGeom>
        </p:spPr>
        <p:txBody>
          <a:bodyPr/>
          <a:lstStyle/>
          <a:p>
            <a:pPr/>
            <a:r>
              <a:t>Zoom Mechanics</a:t>
            </a:r>
          </a:p>
        </p:txBody>
      </p:sp>
      <p:sp>
        <p:nvSpPr>
          <p:cNvPr id="167" name="Slide Subtitle"/>
          <p:cNvSpPr txBox="1"/>
          <p:nvPr>
            <p:ph type="body" idx="21"/>
          </p:nvPr>
        </p:nvSpPr>
        <p:spPr>
          <a:prstGeom prst="rect">
            <a:avLst/>
          </a:prstGeom>
        </p:spPr>
        <p:txBody>
          <a:bodyPr/>
          <a:lstStyle/>
          <a:p>
            <a:pPr/>
          </a:p>
        </p:txBody>
      </p:sp>
      <p:sp>
        <p:nvSpPr>
          <p:cNvPr id="168" name="Recording: This meeting is being recorded…"/>
          <p:cNvSpPr txBox="1"/>
          <p:nvPr>
            <p:ph type="body" idx="1"/>
          </p:nvPr>
        </p:nvSpPr>
        <p:spPr>
          <a:prstGeom prst="rect">
            <a:avLst/>
          </a:prstGeom>
        </p:spPr>
        <p:txBody>
          <a:bodyPr/>
          <a:lstStyle/>
          <a:p>
            <a:pPr marL="457200" indent="-457200" defTabSz="1828754">
              <a:spcBef>
                <a:spcPts val="3300"/>
              </a:spcBef>
              <a:defRPr sz="3600"/>
            </a:pPr>
            <a:r>
              <a:t>Recording: This meeting is being recorded</a:t>
            </a:r>
          </a:p>
          <a:p>
            <a:pPr marL="457200" indent="-457200" defTabSz="1828754">
              <a:spcBef>
                <a:spcPts val="3300"/>
              </a:spcBef>
              <a:defRPr sz="3600"/>
            </a:pPr>
            <a:r>
              <a:t>If you feel comfortable having your camera on, please do so! If not: a photo?</a:t>
            </a:r>
          </a:p>
          <a:p>
            <a:pPr marL="457200" indent="-457200" defTabSz="1828754">
              <a:spcBef>
                <a:spcPts val="3300"/>
              </a:spcBef>
              <a:defRPr sz="3600"/>
            </a:pPr>
            <a:r>
              <a:t>I can see the zoom chat while lecturing, slack while you’re in breakout rooms</a:t>
            </a:r>
          </a:p>
          <a:p>
            <a:pPr marL="457200" indent="-457200" defTabSz="1828754">
              <a:spcBef>
                <a:spcPts val="3300"/>
              </a:spcBef>
              <a:defRPr sz="3600"/>
            </a:pPr>
            <a:r>
              <a:t>If you have a question or comment, please either:</a:t>
            </a:r>
          </a:p>
          <a:p>
            <a:pPr lvl="1" marL="914400" indent="-457200" defTabSz="1828754">
              <a:spcBef>
                <a:spcPts val="3300"/>
              </a:spcBef>
              <a:defRPr sz="3600"/>
            </a:pPr>
            <a:r>
              <a:t>“Raise hand” - I will call on you</a:t>
            </a:r>
          </a:p>
          <a:p>
            <a:pPr lvl="1" marL="914400" indent="-457200" defTabSz="1828754">
              <a:spcBef>
                <a:spcPts val="3300"/>
              </a:spcBef>
              <a:defRPr sz="3600"/>
            </a:pPr>
            <a:r>
              <a:t>Write “Q: &lt;my question&gt;” in chat - I will answer</a:t>
            </a:r>
            <a:br/>
            <a:r>
              <a:t>   your question, and might mention your name and ask you</a:t>
            </a:r>
            <a:br/>
            <a:r>
              <a:t>   a follow-up to make sure your question is addressed</a:t>
            </a:r>
          </a:p>
          <a:p>
            <a:pPr lvl="1" marL="914400" indent="-457200" defTabSz="1828754">
              <a:spcBef>
                <a:spcPts val="3300"/>
              </a:spcBef>
              <a:defRPr sz="3600"/>
            </a:pPr>
            <a:r>
              <a:t>Write “SQ: &lt;my question&gt;” in chat - I will answer</a:t>
            </a:r>
            <a:br/>
            <a:r>
              <a:t>   your question, and not mention your name or expect you to</a:t>
            </a:r>
            <a:br/>
            <a:r>
              <a:t>   respond verbally</a:t>
            </a:r>
          </a:p>
        </p:txBody>
      </p:sp>
      <p:pic>
        <p:nvPicPr>
          <p:cNvPr id="169" name="IMG_5632.jpeg" descr="IMG_5632.jpeg"/>
          <p:cNvPicPr>
            <a:picLocks noChangeAspect="1"/>
          </p:cNvPicPr>
          <p:nvPr/>
        </p:nvPicPr>
        <p:blipFill>
          <a:blip r:embed="rId2">
            <a:extLst/>
          </a:blip>
          <a:stretch>
            <a:fillRect/>
          </a:stretch>
        </p:blipFill>
        <p:spPr>
          <a:xfrm>
            <a:off x="16548003" y="8143606"/>
            <a:ext cx="7063663" cy="529774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wilio Programmable Video"/>
          <p:cNvSpPr txBox="1"/>
          <p:nvPr>
            <p:ph type="title"/>
          </p:nvPr>
        </p:nvSpPr>
        <p:spPr>
          <a:prstGeom prst="rect">
            <a:avLst/>
          </a:prstGeom>
        </p:spPr>
        <p:txBody>
          <a:bodyPr/>
          <a:lstStyle/>
          <a:p>
            <a:pPr/>
            <a:r>
              <a:t>Twilio Programmable Video</a:t>
            </a:r>
          </a:p>
        </p:txBody>
      </p:sp>
      <p:sp>
        <p:nvSpPr>
          <p:cNvPr id="281" name="Two room “topologies”: P2P + Group"/>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Two room “topologies”: P2P + Group</a:t>
            </a:r>
          </a:p>
        </p:txBody>
      </p:sp>
      <p:pic>
        <p:nvPicPr>
          <p:cNvPr id="282" name="Image" descr="Image"/>
          <p:cNvPicPr>
            <a:picLocks noChangeAspect="1"/>
          </p:cNvPicPr>
          <p:nvPr/>
        </p:nvPicPr>
        <p:blipFill>
          <a:blip r:embed="rId2">
            <a:extLst/>
          </a:blip>
          <a:srcRect l="0" t="3964" r="0" b="0"/>
          <a:stretch>
            <a:fillRect/>
          </a:stretch>
        </p:blipFill>
        <p:spPr>
          <a:xfrm>
            <a:off x="11171352" y="3993947"/>
            <a:ext cx="11155434" cy="9497569"/>
          </a:xfrm>
          <a:prstGeom prst="rect">
            <a:avLst/>
          </a:prstGeom>
          <a:ln w="12700">
            <a:miter lim="400000"/>
          </a:ln>
        </p:spPr>
      </p:pic>
      <p:pic>
        <p:nvPicPr>
          <p:cNvPr id="283" name="Image" descr="Image"/>
          <p:cNvPicPr>
            <a:picLocks noChangeAspect="1"/>
          </p:cNvPicPr>
          <p:nvPr/>
        </p:nvPicPr>
        <p:blipFill>
          <a:blip r:embed="rId3">
            <a:extLst/>
          </a:blip>
          <a:stretch>
            <a:fillRect/>
          </a:stretch>
        </p:blipFill>
        <p:spPr>
          <a:xfrm>
            <a:off x="1241690" y="4109309"/>
            <a:ext cx="9194801" cy="8534401"/>
          </a:xfrm>
          <a:prstGeom prst="rect">
            <a:avLst/>
          </a:prstGeom>
          <a:ln w="12700">
            <a:miter lim="400000"/>
          </a:ln>
        </p:spPr>
      </p:pic>
      <p:sp>
        <p:nvSpPr>
          <p:cNvPr id="284" name="https://www.twilio.com/docs/video/tutorials/understanding-video-rooms"/>
          <p:cNvSpPr txBox="1"/>
          <p:nvPr/>
        </p:nvSpPr>
        <p:spPr>
          <a:xfrm>
            <a:off x="2504404" y="13025123"/>
            <a:ext cx="9946845"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https://www.twilio.com/docs/video/tutorials/understanding-video-rooms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wilio Programmable Video"/>
          <p:cNvSpPr txBox="1"/>
          <p:nvPr>
            <p:ph type="title"/>
          </p:nvPr>
        </p:nvSpPr>
        <p:spPr>
          <a:prstGeom prst="rect">
            <a:avLst/>
          </a:prstGeom>
        </p:spPr>
        <p:txBody>
          <a:bodyPr/>
          <a:lstStyle/>
          <a:p>
            <a:pPr/>
            <a:r>
              <a:t>Twilio Programmable Video</a:t>
            </a:r>
          </a:p>
        </p:txBody>
      </p:sp>
      <p:sp>
        <p:nvSpPr>
          <p:cNvPr id="287" name="Publishers + Subscribe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Publishers + Subscribers</a:t>
            </a:r>
          </a:p>
        </p:txBody>
      </p:sp>
      <p:sp>
        <p:nvSpPr>
          <p:cNvPr id="288" name="Slide bullet text"/>
          <p:cNvSpPr txBox="1"/>
          <p:nvPr>
            <p:ph type="body" idx="1"/>
          </p:nvPr>
        </p:nvSpPr>
        <p:spPr>
          <a:prstGeom prst="rect">
            <a:avLst/>
          </a:prstGeom>
        </p:spPr>
        <p:txBody>
          <a:bodyPr/>
          <a:lstStyle/>
          <a:p>
            <a:pPr/>
          </a:p>
        </p:txBody>
      </p:sp>
      <p:pic>
        <p:nvPicPr>
          <p:cNvPr id="289" name="bw_profile_dominantspeakerpriority.gif" descr="bw_profile_dominantspeakerpriority.gif"/>
          <p:cNvPicPr>
            <a:picLocks noChangeAspect="0"/>
          </p:cNvPicPr>
          <p:nvPr/>
        </p:nvPicPr>
        <p:blipFill>
          <a:blip r:embed="rId2">
            <a:extLst/>
          </a:blip>
          <a:stretch>
            <a:fillRect/>
          </a:stretch>
        </p:blipFill>
        <p:spPr>
          <a:xfrm>
            <a:off x="4031226" y="4579921"/>
            <a:ext cx="16321548" cy="7593178"/>
          </a:xfrm>
          <a:prstGeom prst="rect">
            <a:avLst/>
          </a:prstGeom>
          <a:ln w="12700">
            <a:miter lim="400000"/>
          </a:ln>
        </p:spPr>
      </p:pic>
      <p:sp>
        <p:nvSpPr>
          <p:cNvPr id="290" name="https://www.twilio.com/docs/video/tutorials/using-bandwidth-profile-api"/>
          <p:cNvSpPr txBox="1"/>
          <p:nvPr/>
        </p:nvSpPr>
        <p:spPr>
          <a:xfrm>
            <a:off x="7224521" y="12912882"/>
            <a:ext cx="9934957"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https://www.twilio.com/docs/video/tutorials/using-bandwidth-profile-api</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wilio Abstractions"/>
          <p:cNvSpPr txBox="1"/>
          <p:nvPr>
            <p:ph type="title"/>
          </p:nvPr>
        </p:nvSpPr>
        <p:spPr>
          <a:prstGeom prst="rect">
            <a:avLst/>
          </a:prstGeom>
        </p:spPr>
        <p:txBody>
          <a:bodyPr/>
          <a:lstStyle/>
          <a:p>
            <a:pPr/>
            <a:r>
              <a:t>Twilio Abstractions</a:t>
            </a:r>
          </a:p>
        </p:txBody>
      </p:sp>
      <p:sp>
        <p:nvSpPr>
          <p:cNvPr id="293" name="Slide Subtitle"/>
          <p:cNvSpPr txBox="1"/>
          <p:nvPr>
            <p:ph type="body" idx="21"/>
          </p:nvPr>
        </p:nvSpPr>
        <p:spPr>
          <a:prstGeom prst="rect">
            <a:avLst/>
          </a:prstGeom>
        </p:spPr>
        <p:txBody>
          <a:bodyPr/>
          <a:lstStyle/>
          <a:p>
            <a:pPr/>
          </a:p>
        </p:txBody>
      </p:sp>
      <p:sp>
        <p:nvSpPr>
          <p:cNvPr id="294" name="Slide bullet text"/>
          <p:cNvSpPr txBox="1"/>
          <p:nvPr>
            <p:ph type="body" idx="1"/>
          </p:nvPr>
        </p:nvSpPr>
        <p:spPr>
          <a:prstGeom prst="rect">
            <a:avLst/>
          </a:prstGeom>
        </p:spPr>
        <p:txBody>
          <a:bodyPr/>
          <a:lstStyle/>
          <a:p>
            <a:pPr/>
          </a:p>
        </p:txBody>
      </p:sp>
      <p:pic>
        <p:nvPicPr>
          <p:cNvPr id="295" name="rest_rooms_participants_tracks.original.png" descr="rest_rooms_participants_tracks.original.png"/>
          <p:cNvPicPr>
            <a:picLocks noChangeAspect="1"/>
          </p:cNvPicPr>
          <p:nvPr/>
        </p:nvPicPr>
        <p:blipFill>
          <a:blip r:embed="rId2">
            <a:extLst/>
          </a:blip>
          <a:stretch>
            <a:fillRect/>
          </a:stretch>
        </p:blipFill>
        <p:spPr>
          <a:xfrm>
            <a:off x="5803900" y="3030350"/>
            <a:ext cx="12776200" cy="9525001"/>
          </a:xfrm>
          <a:prstGeom prst="rect">
            <a:avLst/>
          </a:prstGeom>
          <a:ln w="12700">
            <a:miter lim="400000"/>
          </a:ln>
        </p:spPr>
      </p:pic>
      <p:sp>
        <p:nvSpPr>
          <p:cNvPr id="296" name="https://www.twilio.com/docs/video/tutorials/understanding-video-rooms-apis"/>
          <p:cNvSpPr txBox="1"/>
          <p:nvPr/>
        </p:nvSpPr>
        <p:spPr>
          <a:xfrm>
            <a:off x="6834682" y="13073038"/>
            <a:ext cx="10714636"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u="sng">
                <a:hlinkClick r:id="rId3" invalidUrl="" action="" tgtFrame="" tooltip="" history="1" highlightClick="0" endSnd="0"/>
              </a:rPr>
              <a:t>https://www.twilio.com/docs/video/tutorials/understanding-video-rooms-apis</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wilio Programmable Video"/>
          <p:cNvSpPr txBox="1"/>
          <p:nvPr>
            <p:ph type="title"/>
          </p:nvPr>
        </p:nvSpPr>
        <p:spPr>
          <a:prstGeom prst="rect">
            <a:avLst/>
          </a:prstGeom>
        </p:spPr>
        <p:txBody>
          <a:bodyPr/>
          <a:lstStyle/>
          <a:p>
            <a:pPr/>
            <a:r>
              <a:t>Twilio Programmable Video</a:t>
            </a:r>
          </a:p>
        </p:txBody>
      </p:sp>
      <p:sp>
        <p:nvSpPr>
          <p:cNvPr id="299" name="Tracks &amp; Subscrip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Tracks &amp; Subscriptions</a:t>
            </a:r>
          </a:p>
        </p:txBody>
      </p:sp>
      <p:sp>
        <p:nvSpPr>
          <p:cNvPr id="300" name="Slide bullet text"/>
          <p:cNvSpPr txBox="1"/>
          <p:nvPr>
            <p:ph type="body" idx="1"/>
          </p:nvPr>
        </p:nvSpPr>
        <p:spPr>
          <a:prstGeom prst="rect">
            <a:avLst/>
          </a:prstGeom>
        </p:spPr>
        <p:txBody>
          <a:bodyPr/>
          <a:lstStyle/>
          <a:p>
            <a:pPr/>
          </a:p>
        </p:txBody>
      </p:sp>
      <p:sp>
        <p:nvSpPr>
          <p:cNvPr id="301" name="https://www.twilio.com/docs/video/api/track-subscriptions"/>
          <p:cNvSpPr txBox="1"/>
          <p:nvPr/>
        </p:nvSpPr>
        <p:spPr>
          <a:xfrm>
            <a:off x="8096554" y="12845536"/>
            <a:ext cx="819089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u="sng">
                <a:hlinkClick r:id="rId2" invalidUrl="" action="" tgtFrame="" tooltip="" history="1" highlightClick="0" endSnd="0"/>
              </a:rPr>
              <a:t>https://www.twilio.com/docs/video/api/track-subscriptions</a:t>
            </a:r>
            <a:r>
              <a:t> </a:t>
            </a:r>
          </a:p>
        </p:txBody>
      </p:sp>
      <p:pic>
        <p:nvPicPr>
          <p:cNvPr id="302" name="track_subscription_models.gif" descr="track_subscription_models.gif"/>
          <p:cNvPicPr>
            <a:picLocks noChangeAspect="0"/>
          </p:cNvPicPr>
          <p:nvPr/>
        </p:nvPicPr>
        <p:blipFill>
          <a:blip r:embed="rId3">
            <a:extLst/>
          </a:blip>
          <a:stretch>
            <a:fillRect/>
          </a:stretch>
        </p:blipFill>
        <p:spPr>
          <a:xfrm>
            <a:off x="5265456" y="3874256"/>
            <a:ext cx="13853088" cy="900450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305"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oday’s Agenda"/>
          <p:cNvSpPr txBox="1"/>
          <p:nvPr>
            <p:ph type="title"/>
          </p:nvPr>
        </p:nvSpPr>
        <p:spPr>
          <a:prstGeom prst="rect">
            <a:avLst/>
          </a:prstGeom>
        </p:spPr>
        <p:txBody>
          <a:bodyPr/>
          <a:lstStyle/>
          <a:p>
            <a:pPr/>
            <a:r>
              <a:t>Today’s Agenda</a:t>
            </a:r>
          </a:p>
        </p:txBody>
      </p:sp>
      <p:sp>
        <p:nvSpPr>
          <p:cNvPr id="172" name="Agenda Subtitle"/>
          <p:cNvSpPr txBox="1"/>
          <p:nvPr>
            <p:ph type="body" idx="21"/>
          </p:nvPr>
        </p:nvSpPr>
        <p:spPr>
          <a:prstGeom prst="rect">
            <a:avLst/>
          </a:prstGeom>
        </p:spPr>
        <p:txBody>
          <a:bodyPr/>
          <a:lstStyle/>
          <a:p>
            <a:pPr/>
          </a:p>
        </p:txBody>
      </p:sp>
      <p:sp>
        <p:nvSpPr>
          <p:cNvPr id="173" name="Administrative:…"/>
          <p:cNvSpPr txBox="1"/>
          <p:nvPr>
            <p:ph type="body" idx="1"/>
          </p:nvPr>
        </p:nvSpPr>
        <p:spPr>
          <a:prstGeom prst="rect">
            <a:avLst/>
          </a:prstGeom>
        </p:spPr>
        <p:txBody>
          <a:bodyPr/>
          <a:lstStyle/>
          <a:p>
            <a:pPr/>
            <a:r>
              <a:t>Administrative:</a:t>
            </a:r>
          </a:p>
          <a:p>
            <a:pPr lvl="1"/>
            <a:r>
              <a:t>Project Plan due tomorrow!</a:t>
            </a:r>
          </a:p>
          <a:p>
            <a:pPr lvl="1"/>
            <a:r>
              <a:t>HW4 due next Friday</a:t>
            </a:r>
          </a:p>
          <a:p>
            <a:pPr/>
            <a:r>
              <a:t>Today’s session:</a:t>
            </a:r>
          </a:p>
          <a:p>
            <a:pPr lvl="1"/>
            <a:r>
              <a:t>Static analysis + refactoring review + discussion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Static Analysis Review"/>
          <p:cNvSpPr txBox="1"/>
          <p:nvPr>
            <p:ph type="title"/>
          </p:nvPr>
        </p:nvSpPr>
        <p:spPr>
          <a:prstGeom prst="rect">
            <a:avLst/>
          </a:prstGeom>
        </p:spPr>
        <p:txBody>
          <a:bodyPr/>
          <a:lstStyle/>
          <a:p>
            <a:pPr/>
            <a:r>
              <a:t>Static Analysis Review</a:t>
            </a:r>
          </a:p>
        </p:txBody>
      </p:sp>
      <p:sp>
        <p:nvSpPr>
          <p:cNvPr id="178" name="Slide Subtitle"/>
          <p:cNvSpPr txBox="1"/>
          <p:nvPr>
            <p:ph type="body" idx="21"/>
          </p:nvPr>
        </p:nvSpPr>
        <p:spPr>
          <a:prstGeom prst="rect">
            <a:avLst/>
          </a:prstGeom>
        </p:spPr>
        <p:txBody>
          <a:bodyPr/>
          <a:lstStyle/>
          <a:p>
            <a:pPr/>
          </a:p>
        </p:txBody>
      </p:sp>
      <p:sp>
        <p:nvSpPr>
          <p:cNvPr id="179" name="Find likely bugs, but programming practices (eslint + LGTM/codeql)…"/>
          <p:cNvSpPr txBox="1"/>
          <p:nvPr>
            <p:ph type="body" idx="1"/>
          </p:nvPr>
        </p:nvSpPr>
        <p:spPr>
          <a:prstGeom prst="rect">
            <a:avLst/>
          </a:prstGeom>
        </p:spPr>
        <p:txBody>
          <a:bodyPr/>
          <a:lstStyle/>
          <a:p>
            <a:pPr/>
            <a:r>
              <a:t>Find likely bugs, but programming practices (eslint + LGTM/codeql) </a:t>
            </a:r>
          </a:p>
          <a:p>
            <a:pPr/>
            <a:r>
              <a:t>Extremely difficult to </a:t>
            </a:r>
            <a:r>
              <a:rPr i="1"/>
              <a:t>prove</a:t>
            </a:r>
            <a:r>
              <a:t> that programs are correct</a:t>
            </a:r>
          </a:p>
          <a:p>
            <a:pPr/>
            <a:r>
              <a:t>This is an enormous research area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Refactoring"/>
          <p:cNvSpPr txBox="1"/>
          <p:nvPr>
            <p:ph type="title"/>
          </p:nvPr>
        </p:nvSpPr>
        <p:spPr>
          <a:prstGeom prst="rect">
            <a:avLst/>
          </a:prstGeom>
        </p:spPr>
        <p:txBody>
          <a:bodyPr/>
          <a:lstStyle/>
          <a:p>
            <a:pPr/>
            <a:r>
              <a:t>Refactoring</a:t>
            </a:r>
          </a:p>
        </p:txBody>
      </p:sp>
      <p:sp>
        <p:nvSpPr>
          <p:cNvPr id="182" name="Martin Fowle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Martin Fowler</a:t>
            </a:r>
          </a:p>
        </p:txBody>
      </p:sp>
      <p:sp>
        <p:nvSpPr>
          <p:cNvPr id="183" name="Slide bullet text"/>
          <p:cNvSpPr txBox="1"/>
          <p:nvPr>
            <p:ph type="body" idx="1"/>
          </p:nvPr>
        </p:nvSpPr>
        <p:spPr>
          <a:prstGeom prst="rect">
            <a:avLst/>
          </a:prstGeom>
        </p:spPr>
        <p:txBody>
          <a:bodyPr/>
          <a:lstStyle/>
          <a:p>
            <a:pPr/>
          </a:p>
        </p:txBody>
      </p:sp>
      <p:sp>
        <p:nvSpPr>
          <p:cNvPr id="184" name="“Any fool can write code that a computer can understand. Good programmers write code that humans can understand.”"/>
          <p:cNvSpPr txBox="1"/>
          <p:nvPr/>
        </p:nvSpPr>
        <p:spPr>
          <a:xfrm>
            <a:off x="10068051" y="6434743"/>
            <a:ext cx="11010123" cy="445269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marL="638922" indent="-469899" algn="l" defTabSz="2438339">
              <a:lnSpc>
                <a:spcPct val="90000"/>
              </a:lnSpc>
              <a:defRPr spc="-119" sz="6000">
                <a:solidFill>
                  <a:srgbClr val="000000"/>
                </a:solidFill>
                <a:latin typeface="Helvetica Neue Medium"/>
                <a:ea typeface="Helvetica Neue Medium"/>
                <a:cs typeface="Helvetica Neue Medium"/>
                <a:sym typeface="Helvetica Neue Medium"/>
              </a:defRPr>
            </a:lvl1pPr>
          </a:lstStyle>
          <a:p>
            <a:pPr/>
            <a:r>
              <a:t>“Any fool can write code that a computer can understand. Good programmers write code that humans can understand.”</a:t>
            </a:r>
          </a:p>
        </p:txBody>
      </p:sp>
      <p:pic>
        <p:nvPicPr>
          <p:cNvPr id="185" name="2560px-Webysther_20150414193208_-_Martin_Fowler.jpg" descr="2560px-Webysther_20150414193208_-_Martin_Fowler.jpg"/>
          <p:cNvPicPr>
            <a:picLocks noChangeAspect="1"/>
          </p:cNvPicPr>
          <p:nvPr/>
        </p:nvPicPr>
        <p:blipFill>
          <a:blip r:embed="rId3">
            <a:extLst/>
          </a:blip>
          <a:stretch>
            <a:fillRect/>
          </a:stretch>
        </p:blipFill>
        <p:spPr>
          <a:xfrm>
            <a:off x="3209363" y="4670249"/>
            <a:ext cx="6692619" cy="892262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Why Refactor?"/>
          <p:cNvSpPr txBox="1"/>
          <p:nvPr>
            <p:ph type="title"/>
          </p:nvPr>
        </p:nvSpPr>
        <p:spPr>
          <a:prstGeom prst="rect">
            <a:avLst/>
          </a:prstGeom>
        </p:spPr>
        <p:txBody>
          <a:bodyPr/>
          <a:lstStyle/>
          <a:p>
            <a:pPr/>
            <a:r>
              <a:t>Why Refactor?</a:t>
            </a:r>
          </a:p>
        </p:txBody>
      </p:sp>
      <p:sp>
        <p:nvSpPr>
          <p:cNvPr id="190" name="Slide Subtitle"/>
          <p:cNvSpPr txBox="1"/>
          <p:nvPr>
            <p:ph type="body" idx="21"/>
          </p:nvPr>
        </p:nvSpPr>
        <p:spPr>
          <a:prstGeom prst="rect">
            <a:avLst/>
          </a:prstGeom>
        </p:spPr>
        <p:txBody>
          <a:bodyPr/>
          <a:lstStyle/>
          <a:p>
            <a:pPr/>
          </a:p>
        </p:txBody>
      </p:sp>
      <p:sp>
        <p:nvSpPr>
          <p:cNvPr id="191" name="requirements have changed, and a different design is needed…"/>
          <p:cNvSpPr txBox="1"/>
          <p:nvPr>
            <p:ph type="body" idx="1"/>
          </p:nvPr>
        </p:nvSpPr>
        <p:spPr>
          <a:prstGeom prst="rect">
            <a:avLst/>
          </a:prstGeom>
        </p:spPr>
        <p:txBody>
          <a:bodyPr/>
          <a:lstStyle/>
          <a:p>
            <a:pPr marL="628650" indent="-628650">
              <a:spcBef>
                <a:spcPts val="1400"/>
              </a:spcBef>
              <a:defRPr sz="4400"/>
            </a:pPr>
            <a:r>
              <a:rPr>
                <a:solidFill>
                  <a:srgbClr val="011993"/>
                </a:solidFill>
              </a:rPr>
              <a:t>requirements have changed</a:t>
            </a:r>
            <a:r>
              <a:t>, and a different design is needed</a:t>
            </a:r>
          </a:p>
          <a:p>
            <a:pPr marL="628650" indent="-628650">
              <a:spcBef>
                <a:spcPts val="1400"/>
              </a:spcBef>
              <a:defRPr sz="4400"/>
            </a:pPr>
          </a:p>
          <a:p>
            <a:pPr marL="628650" indent="-628650">
              <a:spcBef>
                <a:spcPts val="1400"/>
              </a:spcBef>
              <a:defRPr sz="4400"/>
            </a:pPr>
            <a:r>
              <a:rPr>
                <a:solidFill>
                  <a:srgbClr val="011993"/>
                </a:solidFill>
              </a:rPr>
              <a:t>design needs to be more flexible</a:t>
            </a:r>
            <a:r>
              <a:t> (so new features can be added)</a:t>
            </a:r>
          </a:p>
          <a:p>
            <a:pPr lvl="1" marL="1316831" indent="-707231">
              <a:spcBef>
                <a:spcPts val="1400"/>
              </a:spcBef>
              <a:buChar char="-"/>
              <a:defRPr sz="4400"/>
            </a:pPr>
            <a:r>
              <a:t>design patterns are often a target for refactoring</a:t>
            </a:r>
          </a:p>
          <a:p>
            <a:pPr marL="628650" indent="-628650">
              <a:spcBef>
                <a:spcPts val="1400"/>
              </a:spcBef>
              <a:defRPr sz="4400"/>
            </a:pPr>
          </a:p>
          <a:p>
            <a:pPr marL="628650" indent="-628650">
              <a:spcBef>
                <a:spcPts val="1400"/>
              </a:spcBef>
              <a:defRPr sz="4400"/>
            </a:pPr>
            <a:r>
              <a:t>address sloppiness by programmers</a:t>
            </a:r>
          </a:p>
        </p:txBody>
      </p:sp>
      <p:pic>
        <p:nvPicPr>
          <p:cNvPr id="192" name="Image" descr="Image"/>
          <p:cNvPicPr>
            <a:picLocks noChangeAspect="1"/>
          </p:cNvPicPr>
          <p:nvPr/>
        </p:nvPicPr>
        <p:blipFill>
          <a:blip r:embed="rId3">
            <a:extLst/>
          </a:blip>
          <a:stretch>
            <a:fillRect/>
          </a:stretch>
        </p:blipFill>
        <p:spPr>
          <a:xfrm>
            <a:off x="13237368" y="-266224"/>
            <a:ext cx="7358064" cy="321468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Example Refactoring"/>
          <p:cNvSpPr txBox="1"/>
          <p:nvPr>
            <p:ph type="title"/>
          </p:nvPr>
        </p:nvSpPr>
        <p:spPr>
          <a:prstGeom prst="rect">
            <a:avLst/>
          </a:prstGeom>
        </p:spPr>
        <p:txBody>
          <a:bodyPr/>
          <a:lstStyle/>
          <a:p>
            <a:pPr/>
            <a:r>
              <a:t>Example Refactoring</a:t>
            </a:r>
          </a:p>
        </p:txBody>
      </p:sp>
      <p:sp>
        <p:nvSpPr>
          <p:cNvPr id="197" name="Consolidating duplicate conditional fragment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Consolidating duplicate conditional fragments</a:t>
            </a:r>
          </a:p>
        </p:txBody>
      </p:sp>
      <p:sp>
        <p:nvSpPr>
          <p:cNvPr id="198" name="if (isSpecialDeal()) {…"/>
          <p:cNvSpPr txBox="1"/>
          <p:nvPr/>
        </p:nvSpPr>
        <p:spPr>
          <a:xfrm>
            <a:off x="4331210" y="6193234"/>
            <a:ext cx="6185893" cy="3937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defTabSz="457200">
              <a:defRPr sz="3200">
                <a:solidFill>
                  <a:srgbClr val="000000"/>
                </a:solidFill>
                <a:latin typeface="Courier"/>
                <a:ea typeface="Courier"/>
                <a:cs typeface="Courier"/>
                <a:sym typeface="Courier"/>
              </a:defRPr>
            </a:pPr>
            <a:r>
              <a:rPr b="1">
                <a:solidFill>
                  <a:srgbClr val="011480"/>
                </a:solidFill>
              </a:rPr>
              <a:t>if </a:t>
            </a:r>
            <a:r>
              <a:t>(isSpecialDeal()) {</a:t>
            </a:r>
          </a:p>
          <a:p>
            <a:pPr algn="l" defTabSz="457200">
              <a:defRPr sz="3200">
                <a:solidFill>
                  <a:srgbClr val="000000"/>
                </a:solidFill>
                <a:latin typeface="Courier"/>
                <a:ea typeface="Courier"/>
                <a:cs typeface="Courier"/>
                <a:sym typeface="Courier"/>
              </a:defRPr>
            </a:pPr>
            <a:r>
              <a:t>    total = price * </a:t>
            </a:r>
            <a:r>
              <a:rPr>
                <a:solidFill>
                  <a:srgbClr val="0433FF"/>
                </a:solidFill>
              </a:rPr>
              <a:t>0.95</a:t>
            </a:r>
            <a:r>
              <a:t>;</a:t>
            </a:r>
          </a:p>
          <a:p>
            <a:pPr algn="l" defTabSz="457200">
              <a:defRPr sz="3200">
                <a:solidFill>
                  <a:srgbClr val="000000"/>
                </a:solidFill>
                <a:latin typeface="Courier"/>
                <a:ea typeface="Courier"/>
                <a:cs typeface="Courier"/>
                <a:sym typeface="Courier"/>
              </a:defRPr>
            </a:pPr>
            <a:r>
              <a:t>    send()</a:t>
            </a:r>
          </a:p>
          <a:p>
            <a:pPr algn="l" defTabSz="457200">
              <a:defRPr b="1" sz="3200">
                <a:solidFill>
                  <a:srgbClr val="011480"/>
                </a:solidFill>
                <a:latin typeface="Courier"/>
                <a:ea typeface="Courier"/>
                <a:cs typeface="Courier"/>
                <a:sym typeface="Courier"/>
              </a:defRPr>
            </a:pPr>
            <a:r>
              <a:rPr b="0">
                <a:solidFill>
                  <a:srgbClr val="000000"/>
                </a:solidFill>
              </a:rPr>
              <a:t>} </a:t>
            </a:r>
            <a:r>
              <a:t>else </a:t>
            </a:r>
            <a:r>
              <a:rPr b="0">
                <a:solidFill>
                  <a:srgbClr val="000000"/>
                </a:solidFill>
              </a:rPr>
              <a:t>{</a:t>
            </a:r>
            <a:endParaRPr b="0">
              <a:solidFill>
                <a:srgbClr val="000000"/>
              </a:solidFill>
            </a:endParaRPr>
          </a:p>
          <a:p>
            <a:pPr algn="l" defTabSz="457200">
              <a:defRPr sz="3200">
                <a:solidFill>
                  <a:srgbClr val="000000"/>
                </a:solidFill>
                <a:latin typeface="Courier"/>
                <a:ea typeface="Courier"/>
                <a:cs typeface="Courier"/>
                <a:sym typeface="Courier"/>
              </a:defRPr>
            </a:pPr>
            <a:r>
              <a:t>    total = price * </a:t>
            </a:r>
            <a:r>
              <a:rPr>
                <a:solidFill>
                  <a:srgbClr val="0433FF"/>
                </a:solidFill>
              </a:rPr>
              <a:t>0.98</a:t>
            </a:r>
            <a:r>
              <a:t>;</a:t>
            </a:r>
          </a:p>
          <a:p>
            <a:pPr algn="l" defTabSz="457200">
              <a:defRPr sz="3200">
                <a:solidFill>
                  <a:srgbClr val="000000"/>
                </a:solidFill>
                <a:latin typeface="Courier"/>
                <a:ea typeface="Courier"/>
                <a:cs typeface="Courier"/>
                <a:sym typeface="Courier"/>
              </a:defRPr>
            </a:pPr>
            <a:r>
              <a:t>    send()</a:t>
            </a:r>
          </a:p>
          <a:p>
            <a:pPr algn="l" defTabSz="457200">
              <a:defRPr sz="3200">
                <a:solidFill>
                  <a:srgbClr val="000000"/>
                </a:solidFill>
                <a:latin typeface="Courier"/>
                <a:ea typeface="Courier"/>
                <a:cs typeface="Courier"/>
                <a:sym typeface="Courier"/>
              </a:defRPr>
            </a:pPr>
            <a:r>
              <a:t>}</a:t>
            </a:r>
          </a:p>
        </p:txBody>
      </p:sp>
      <p:sp>
        <p:nvSpPr>
          <p:cNvPr id="199" name="if (isSpecialDeal()) {…"/>
          <p:cNvSpPr txBox="1"/>
          <p:nvPr/>
        </p:nvSpPr>
        <p:spPr>
          <a:xfrm>
            <a:off x="13403774" y="6282928"/>
            <a:ext cx="6185893" cy="29718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defTabSz="457200">
              <a:defRPr sz="3200">
                <a:solidFill>
                  <a:srgbClr val="000000"/>
                </a:solidFill>
                <a:latin typeface="Courier"/>
                <a:ea typeface="Courier"/>
                <a:cs typeface="Courier"/>
                <a:sym typeface="Courier"/>
              </a:defRPr>
            </a:pPr>
            <a:r>
              <a:rPr b="1">
                <a:solidFill>
                  <a:srgbClr val="011480"/>
                </a:solidFill>
              </a:rPr>
              <a:t>if </a:t>
            </a:r>
            <a:r>
              <a:t>(isSpecialDeal()) {</a:t>
            </a:r>
          </a:p>
          <a:p>
            <a:pPr algn="l" defTabSz="457200">
              <a:defRPr sz="3200">
                <a:solidFill>
                  <a:srgbClr val="000000"/>
                </a:solidFill>
                <a:latin typeface="Courier"/>
                <a:ea typeface="Courier"/>
                <a:cs typeface="Courier"/>
                <a:sym typeface="Courier"/>
              </a:defRPr>
            </a:pPr>
            <a:r>
              <a:t>    total = price * </a:t>
            </a:r>
            <a:r>
              <a:rPr>
                <a:solidFill>
                  <a:srgbClr val="0433FF"/>
                </a:solidFill>
              </a:rPr>
              <a:t>0.95</a:t>
            </a:r>
            <a:r>
              <a:t>;</a:t>
            </a:r>
          </a:p>
          <a:p>
            <a:pPr algn="l" defTabSz="457200">
              <a:defRPr b="1" sz="3200">
                <a:solidFill>
                  <a:srgbClr val="011480"/>
                </a:solidFill>
                <a:latin typeface="Courier"/>
                <a:ea typeface="Courier"/>
                <a:cs typeface="Courier"/>
                <a:sym typeface="Courier"/>
              </a:defRPr>
            </a:pPr>
            <a:r>
              <a:rPr b="0">
                <a:solidFill>
                  <a:srgbClr val="000000"/>
                </a:solidFill>
              </a:rPr>
              <a:t>} </a:t>
            </a:r>
            <a:r>
              <a:t>else </a:t>
            </a:r>
            <a:r>
              <a:rPr b="0">
                <a:solidFill>
                  <a:srgbClr val="000000"/>
                </a:solidFill>
              </a:rPr>
              <a:t>{</a:t>
            </a:r>
            <a:endParaRPr b="0">
              <a:solidFill>
                <a:srgbClr val="000000"/>
              </a:solidFill>
            </a:endParaRPr>
          </a:p>
          <a:p>
            <a:pPr algn="l" defTabSz="457200">
              <a:defRPr sz="3200">
                <a:solidFill>
                  <a:srgbClr val="000000"/>
                </a:solidFill>
                <a:latin typeface="Courier"/>
                <a:ea typeface="Courier"/>
                <a:cs typeface="Courier"/>
                <a:sym typeface="Courier"/>
              </a:defRPr>
            </a:pPr>
            <a:r>
              <a:t>    total = price * </a:t>
            </a:r>
            <a:r>
              <a:rPr>
                <a:solidFill>
                  <a:srgbClr val="0433FF"/>
                </a:solidFill>
              </a:rPr>
              <a:t>0.98</a:t>
            </a:r>
            <a:r>
              <a:t>;</a:t>
            </a:r>
          </a:p>
          <a:p>
            <a:pPr algn="l" defTabSz="457200">
              <a:defRPr sz="3200">
                <a:solidFill>
                  <a:srgbClr val="000000"/>
                </a:solidFill>
                <a:latin typeface="Courier"/>
                <a:ea typeface="Courier"/>
                <a:cs typeface="Courier"/>
                <a:sym typeface="Courier"/>
              </a:defRPr>
            </a:pPr>
            <a:r>
              <a:t>}</a:t>
            </a:r>
          </a:p>
          <a:p>
            <a:pPr algn="l" defTabSz="457200">
              <a:defRPr sz="3200">
                <a:solidFill>
                  <a:srgbClr val="000000"/>
                </a:solidFill>
                <a:latin typeface="Courier"/>
                <a:ea typeface="Courier"/>
                <a:cs typeface="Courier"/>
                <a:sym typeface="Courier"/>
              </a:defRPr>
            </a:pPr>
            <a:r>
              <a:t>send()</a:t>
            </a:r>
          </a:p>
        </p:txBody>
      </p:sp>
      <p:sp>
        <p:nvSpPr>
          <p:cNvPr id="200" name="Original Code"/>
          <p:cNvSpPr txBox="1"/>
          <p:nvPr/>
        </p:nvSpPr>
        <p:spPr>
          <a:xfrm>
            <a:off x="5717289" y="5555454"/>
            <a:ext cx="2412391" cy="4976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b="1" sz="2800">
                <a:solidFill>
                  <a:srgbClr val="000000"/>
                </a:solidFill>
              </a:defRPr>
            </a:lvl1pPr>
          </a:lstStyle>
          <a:p>
            <a:pPr/>
            <a:r>
              <a:t>Original Code</a:t>
            </a:r>
          </a:p>
        </p:txBody>
      </p:sp>
      <p:sp>
        <p:nvSpPr>
          <p:cNvPr id="201" name="Refactored Code"/>
          <p:cNvSpPr txBox="1"/>
          <p:nvPr/>
        </p:nvSpPr>
        <p:spPr>
          <a:xfrm>
            <a:off x="15009523" y="5555454"/>
            <a:ext cx="2973173" cy="4976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b="1" sz="2800">
                <a:solidFill>
                  <a:srgbClr val="000000"/>
                </a:solidFill>
              </a:defRPr>
            </a:lvl1pPr>
          </a:lstStyle>
          <a:p>
            <a:pPr/>
            <a:r>
              <a:t>Refactored Code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Observations"/>
          <p:cNvSpPr txBox="1"/>
          <p:nvPr>
            <p:ph type="title"/>
          </p:nvPr>
        </p:nvSpPr>
        <p:spPr>
          <a:prstGeom prst="rect">
            <a:avLst/>
          </a:prstGeom>
        </p:spPr>
        <p:txBody>
          <a:bodyPr/>
          <a:lstStyle/>
          <a:p>
            <a:pPr/>
            <a:r>
              <a:t>Observations</a:t>
            </a:r>
          </a:p>
        </p:txBody>
      </p:sp>
      <p:sp>
        <p:nvSpPr>
          <p:cNvPr id="204" name="Slide Subtitle"/>
          <p:cNvSpPr txBox="1"/>
          <p:nvPr>
            <p:ph type="body" idx="21"/>
          </p:nvPr>
        </p:nvSpPr>
        <p:spPr>
          <a:prstGeom prst="rect">
            <a:avLst/>
          </a:prstGeom>
        </p:spPr>
        <p:txBody>
          <a:bodyPr/>
          <a:lstStyle/>
          <a:p>
            <a:pPr/>
          </a:p>
        </p:txBody>
      </p:sp>
      <p:sp>
        <p:nvSpPr>
          <p:cNvPr id="205" name="small incremental steps that preserve program behavior…"/>
          <p:cNvSpPr txBox="1"/>
          <p:nvPr>
            <p:ph type="body" idx="1"/>
          </p:nvPr>
        </p:nvSpPr>
        <p:spPr>
          <a:prstGeom prst="rect">
            <a:avLst/>
          </a:prstGeom>
        </p:spPr>
        <p:txBody>
          <a:bodyPr/>
          <a:lstStyle/>
          <a:p>
            <a:pPr>
              <a:spcBef>
                <a:spcPts val="1400"/>
              </a:spcBef>
            </a:pPr>
            <a:r>
              <a:rPr b="1">
                <a:solidFill>
                  <a:srgbClr val="011993"/>
                </a:solidFill>
              </a:rPr>
              <a:t>small incremental steps</a:t>
            </a:r>
            <a:r>
              <a:t> that preserve program behavior </a:t>
            </a:r>
          </a:p>
          <a:p>
            <a:pPr>
              <a:spcBef>
                <a:spcPts val="1400"/>
              </a:spcBef>
            </a:pPr>
          </a:p>
          <a:p>
            <a:pPr>
              <a:spcBef>
                <a:spcPts val="1400"/>
              </a:spcBef>
            </a:pPr>
            <a:r>
              <a:t>most steps are so simple that they can be </a:t>
            </a:r>
            <a:r>
              <a:rPr b="1">
                <a:solidFill>
                  <a:srgbClr val="011993"/>
                </a:solidFill>
              </a:rPr>
              <a:t>automated</a:t>
            </a:r>
          </a:p>
          <a:p>
            <a:pPr lvl="1">
              <a:spcBef>
                <a:spcPts val="1400"/>
              </a:spcBef>
              <a:buChar char="-"/>
            </a:pPr>
            <a:r>
              <a:t>automation limited in complex cases</a:t>
            </a:r>
          </a:p>
          <a:p>
            <a:pPr>
              <a:spcBef>
                <a:spcPts val="1400"/>
              </a:spcBef>
            </a:pPr>
          </a:p>
          <a:p>
            <a:pPr>
              <a:spcBef>
                <a:spcPts val="1400"/>
              </a:spcBef>
            </a:pPr>
            <a:r>
              <a:t>refactoring does not always proceed “in a straight line”</a:t>
            </a:r>
          </a:p>
          <a:p>
            <a:pPr lvl="1">
              <a:spcBef>
                <a:spcPts val="1400"/>
              </a:spcBef>
              <a:buChar char="-"/>
            </a:pPr>
            <a:r>
              <a:t>sometimes, undo a step you did earlier… </a:t>
            </a:r>
          </a:p>
          <a:p>
            <a:pPr lvl="1">
              <a:spcBef>
                <a:spcPts val="1400"/>
              </a:spcBef>
              <a:buChar char="-"/>
            </a:pPr>
            <a:r>
              <a:t>…when you have insights for a better design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When to refactor?"/>
          <p:cNvSpPr txBox="1"/>
          <p:nvPr>
            <p:ph type="title"/>
          </p:nvPr>
        </p:nvSpPr>
        <p:spPr>
          <a:prstGeom prst="rect">
            <a:avLst/>
          </a:prstGeom>
        </p:spPr>
        <p:txBody>
          <a:bodyPr/>
          <a:lstStyle/>
          <a:p>
            <a:pPr/>
            <a:r>
              <a:t>When to refactor?</a:t>
            </a:r>
          </a:p>
        </p:txBody>
      </p:sp>
      <p:sp>
        <p:nvSpPr>
          <p:cNvPr id="210" name="Refactoring is incremental redesig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Refactoring is incremental redesign</a:t>
            </a:r>
          </a:p>
        </p:txBody>
      </p:sp>
      <p:sp>
        <p:nvSpPr>
          <p:cNvPr id="211" name="Acknowledge that it will be difficult to get design right the first time…"/>
          <p:cNvSpPr txBox="1"/>
          <p:nvPr>
            <p:ph type="body" idx="1"/>
          </p:nvPr>
        </p:nvSpPr>
        <p:spPr>
          <a:prstGeom prst="rect">
            <a:avLst/>
          </a:prstGeom>
        </p:spPr>
        <p:txBody>
          <a:bodyPr/>
          <a:lstStyle/>
          <a:p>
            <a:pPr/>
            <a:r>
              <a:t>Acknowledge that it will be difficult to get design right the first time</a:t>
            </a:r>
          </a:p>
          <a:p>
            <a:pPr/>
            <a:r>
              <a:t>When adding new functionality, fixing a bug, doing code review, or any time</a:t>
            </a:r>
          </a:p>
          <a:p>
            <a:pPr/>
            <a:r>
              <a:t>Refactoring evolves design in increments</a:t>
            </a:r>
          </a:p>
          <a:p>
            <a:pPr/>
            <a:r>
              <a:t>Refactoring reduces technical debt</a:t>
            </a:r>
          </a:p>
          <a:p>
            <a:pPr/>
            <a:r>
              <a:t>What do you refactor?</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